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57" r:id="rId6"/>
    <p:sldId id="258" r:id="rId7"/>
    <p:sldId id="272" r:id="rId8"/>
    <p:sldId id="292" r:id="rId9"/>
    <p:sldId id="293" r:id="rId10"/>
    <p:sldId id="294" r:id="rId11"/>
    <p:sldId id="265" r:id="rId12"/>
    <p:sldId id="264" r:id="rId13"/>
    <p:sldId id="270" r:id="rId14"/>
    <p:sldId id="271" r:id="rId15"/>
    <p:sldId id="260" r:id="rId16"/>
    <p:sldId id="266" r:id="rId17"/>
    <p:sldId id="273" r:id="rId18"/>
    <p:sldId id="274" r:id="rId19"/>
    <p:sldId id="283" r:id="rId20"/>
    <p:sldId id="277" r:id="rId21"/>
    <p:sldId id="296" r:id="rId22"/>
    <p:sldId id="297" r:id="rId23"/>
    <p:sldId id="285" r:id="rId24"/>
    <p:sldId id="288" r:id="rId25"/>
    <p:sldId id="286" r:id="rId26"/>
    <p:sldId id="268" r:id="rId27"/>
    <p:sldId id="282" r:id="rId28"/>
    <p:sldId id="304" r:id="rId29"/>
    <p:sldId id="312" r:id="rId30"/>
    <p:sldId id="302" r:id="rId31"/>
    <p:sldId id="278" r:id="rId32"/>
    <p:sldId id="308" r:id="rId33"/>
    <p:sldId id="279" r:id="rId34"/>
    <p:sldId id="309" r:id="rId35"/>
    <p:sldId id="307" r:id="rId36"/>
    <p:sldId id="310" r:id="rId37"/>
    <p:sldId id="311" r:id="rId38"/>
    <p:sldId id="301" r:id="rId39"/>
    <p:sldId id="300" r:id="rId40"/>
    <p:sldId id="303" r:id="rId41"/>
    <p:sldId id="281" r:id="rId42"/>
    <p:sldId id="306" r:id="rId43"/>
    <p:sldId id="316" r:id="rId44"/>
    <p:sldId id="317" r:id="rId45"/>
    <p:sldId id="315" r:id="rId46"/>
    <p:sldId id="318" r:id="rId47"/>
    <p:sldId id="326" r:id="rId48"/>
    <p:sldId id="321" r:id="rId49"/>
    <p:sldId id="327" r:id="rId50"/>
    <p:sldId id="322" r:id="rId51"/>
    <p:sldId id="323" r:id="rId52"/>
    <p:sldId id="325" r:id="rId53"/>
    <p:sldId id="324" r:id="rId54"/>
    <p:sldId id="328" r:id="rId55"/>
    <p:sldId id="263" r:id="rId56"/>
    <p:sldId id="26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6"/>
    <a:srgbClr val="182A58"/>
    <a:srgbClr val="F8B7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E1CBC-A4F9-4F58-B3B8-78DC5A5AE044}" v="174" dt="2024-12-05T04:21:50.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CE1CE-53C2-476D-99C4-AD08CDDEF66D}"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F4827-665C-42EA-B057-7F2358A45B3E}" type="slidenum">
              <a:rPr lang="en-US" smtClean="0"/>
              <a:t>‹#›</a:t>
            </a:fld>
            <a:endParaRPr lang="en-US"/>
          </a:p>
        </p:txBody>
      </p:sp>
    </p:spTree>
    <p:extLst>
      <p:ext uri="{BB962C8B-B14F-4D97-AF65-F5344CB8AC3E}">
        <p14:creationId xmlns:p14="http://schemas.microsoft.com/office/powerpoint/2010/main" val="228708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874022-921B-4A40-B77A-8D40F6914DB9}" type="slidenum">
              <a:rPr lang="en-US" smtClean="0"/>
              <a:t>41</a:t>
            </a:fld>
            <a:endParaRPr lang="en-US"/>
          </a:p>
        </p:txBody>
      </p:sp>
    </p:spTree>
    <p:extLst>
      <p:ext uri="{BB962C8B-B14F-4D97-AF65-F5344CB8AC3E}">
        <p14:creationId xmlns:p14="http://schemas.microsoft.com/office/powerpoint/2010/main" val="660734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3D58AA-EB78-7A4A-AA34-C0122A6D8EF0}"/>
              </a:ext>
            </a:extLst>
          </p:cNvPr>
          <p:cNvSpPr/>
          <p:nvPr userDrawn="1"/>
        </p:nvSpPr>
        <p:spPr>
          <a:xfrm>
            <a:off x="-101204" y="-55564"/>
            <a:ext cx="12345591" cy="7122319"/>
          </a:xfrm>
          <a:prstGeom prst="rect">
            <a:avLst/>
          </a:prstGeom>
          <a:solidFill>
            <a:srgbClr val="182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3466"/>
              </a:highlight>
            </a:endParaRPr>
          </a:p>
        </p:txBody>
      </p:sp>
      <p:sp>
        <p:nvSpPr>
          <p:cNvPr id="2" name="Title 1"/>
          <p:cNvSpPr>
            <a:spLocks noGrp="1"/>
          </p:cNvSpPr>
          <p:nvPr>
            <p:ph type="ctrTitle" hasCustomPrompt="1"/>
          </p:nvPr>
        </p:nvSpPr>
        <p:spPr>
          <a:xfrm>
            <a:off x="1523999" y="1563290"/>
            <a:ext cx="9144000" cy="1835150"/>
          </a:xfrm>
        </p:spPr>
        <p:txBody>
          <a:bodyPr anchor="t" anchorCtr="0"/>
          <a:lstStyle>
            <a:lvl1pPr algn="ctr">
              <a:defRPr sz="6000" b="1">
                <a:solidFill>
                  <a:srgbClr val="F8B700"/>
                </a:solidFill>
                <a:latin typeface="Arial" panose="020B0604020202020204" pitchFamily="34" charset="0"/>
                <a:cs typeface="Arial" panose="020B0604020202020204" pitchFamily="34" charset="0"/>
              </a:defRPr>
            </a:lvl1pPr>
          </a:lstStyle>
          <a:p>
            <a:r>
              <a:rPr lang="en-US"/>
              <a:t>HEADER</a:t>
            </a:r>
          </a:p>
        </p:txBody>
      </p:sp>
      <p:sp>
        <p:nvSpPr>
          <p:cNvPr id="3" name="Subtitle 2"/>
          <p:cNvSpPr>
            <a:spLocks noGrp="1"/>
          </p:cNvSpPr>
          <p:nvPr>
            <p:ph type="subTitle" idx="1" hasCustomPrompt="1"/>
          </p:nvPr>
        </p:nvSpPr>
        <p:spPr>
          <a:xfrm>
            <a:off x="1523999" y="3410347"/>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pic>
        <p:nvPicPr>
          <p:cNvPr id="7" name="Picture 6">
            <a:extLst>
              <a:ext uri="{FF2B5EF4-FFF2-40B4-BE49-F238E27FC236}">
                <a16:creationId xmlns:a16="http://schemas.microsoft.com/office/drawing/2014/main" id="{E52CAF0F-C2A0-6040-8FE1-E6BCB779BB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EEAE2518-40DD-564C-9620-AEF456CF03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8025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9">
            <a:extLst>
              <a:ext uri="{FF2B5EF4-FFF2-40B4-BE49-F238E27FC236}">
                <a16:creationId xmlns:a16="http://schemas.microsoft.com/office/drawing/2014/main" id="{EF1B7540-0581-5648-ACE8-9AAA3DC81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7600" y="6464300"/>
            <a:ext cx="5994400" cy="3937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873C09CF-1956-034E-8141-A58186FD2E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8" y="0"/>
            <a:ext cx="11353800" cy="393700"/>
          </a:xfrm>
          <a:prstGeom prst="rect">
            <a:avLst/>
          </a:prstGeom>
        </p:spPr>
      </p:pic>
    </p:spTree>
    <p:extLst>
      <p:ext uri="{BB962C8B-B14F-4D97-AF65-F5344CB8AC3E}">
        <p14:creationId xmlns:p14="http://schemas.microsoft.com/office/powerpoint/2010/main" val="292985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141B2A74-2816-7F4F-81D1-3A7F516966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a:xfrm>
            <a:off x="838200" y="365125"/>
            <a:ext cx="9667461" cy="97901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5060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550406"/>
            <a:ext cx="10515600" cy="2852737"/>
          </a:xfrm>
        </p:spPr>
        <p:txBody>
          <a:bodyPr anchor="t" anchorCtr="0"/>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34301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0" name="Picture 9">
            <a:extLst>
              <a:ext uri="{FF2B5EF4-FFF2-40B4-BE49-F238E27FC236}">
                <a16:creationId xmlns:a16="http://schemas.microsoft.com/office/drawing/2014/main" id="{7FE1812C-53FF-8542-A0C1-D61518344E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DF1BD08-DEC5-E045-8D33-E4DE184399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56656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4C54FA4-D324-2644-97E1-46597FF6A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4"/>
            <a:ext cx="5181600" cy="4262941"/>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262941"/>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AE8DF8F-D3EB-304B-8F1F-AFAA1F5ECF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6464300"/>
            <a:ext cx="11353800" cy="393700"/>
          </a:xfrm>
          <a:prstGeom prst="rect">
            <a:avLst/>
          </a:prstGeom>
        </p:spPr>
      </p:pic>
    </p:spTree>
    <p:extLst>
      <p:ext uri="{BB962C8B-B14F-4D97-AF65-F5344CB8AC3E}">
        <p14:creationId xmlns:p14="http://schemas.microsoft.com/office/powerpoint/2010/main" val="132040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DBEA452-4C37-2A4C-A60D-04B290157C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a:xfrm>
            <a:off x="839788" y="2635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5795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03474"/>
            <a:ext cx="5157787" cy="3818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795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03474"/>
            <a:ext cx="5183188" cy="3818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0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6151C51-513F-244F-8DFE-F822FB7D24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Chart Placeholder 7">
            <a:extLst>
              <a:ext uri="{FF2B5EF4-FFF2-40B4-BE49-F238E27FC236}">
                <a16:creationId xmlns:a16="http://schemas.microsoft.com/office/drawing/2014/main" id="{D8E345AA-D6A0-F84F-B7CE-51DC932BDDA0}"/>
              </a:ext>
            </a:extLst>
          </p:cNvPr>
          <p:cNvSpPr>
            <a:spLocks noGrp="1"/>
          </p:cNvSpPr>
          <p:nvPr>
            <p:ph type="chart" sz="quarter" idx="10"/>
          </p:nvPr>
        </p:nvSpPr>
        <p:spPr>
          <a:xfrm>
            <a:off x="838200" y="1673225"/>
            <a:ext cx="10515600" cy="4819650"/>
          </a:xfrm>
        </p:spPr>
        <p:txBody>
          <a:bodyPr/>
          <a:lstStyle/>
          <a:p>
            <a:endParaRPr lang="en-US"/>
          </a:p>
        </p:txBody>
      </p:sp>
    </p:spTree>
    <p:extLst>
      <p:ext uri="{BB962C8B-B14F-4D97-AF65-F5344CB8AC3E}">
        <p14:creationId xmlns:p14="http://schemas.microsoft.com/office/powerpoint/2010/main" val="313763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9DECEAD-AC18-5343-A96F-F2AA0E2746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a:extLst>
              <a:ext uri="{FF2B5EF4-FFF2-40B4-BE49-F238E27FC236}">
                <a16:creationId xmlns:a16="http://schemas.microsoft.com/office/drawing/2014/main" id="{CD548632-27BE-C548-9919-5269670158A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A754727A-0604-6C48-9EF4-09B741C2C5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7" name="Picture 6" descr="A close up of a sign&#10;&#10;Description automatically generated">
            <a:extLst>
              <a:ext uri="{FF2B5EF4-FFF2-40B4-BE49-F238E27FC236}">
                <a16:creationId xmlns:a16="http://schemas.microsoft.com/office/drawing/2014/main" id="{745203F1-3836-6C47-823F-36242DE683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398450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8" name="Text Placeholder 2"/>
          <p:cNvSpPr>
            <a:spLocks noGrp="1"/>
          </p:cNvSpPr>
          <p:nvPr>
            <p:ph type="body" idx="1"/>
          </p:nvPr>
        </p:nvSpPr>
        <p:spPr>
          <a:xfrm>
            <a:off x="1465762" y="627866"/>
            <a:ext cx="4548529"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2"/>
          <p:cNvSpPr>
            <a:spLocks noGrp="1"/>
          </p:cNvSpPr>
          <p:nvPr>
            <p:ph type="body" idx="10"/>
          </p:nvPr>
        </p:nvSpPr>
        <p:spPr>
          <a:xfrm>
            <a:off x="6299724" y="635486"/>
            <a:ext cx="454657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30"/>
          <p:cNvSpPr>
            <a:spLocks noGrp="1"/>
          </p:cNvSpPr>
          <p:nvPr>
            <p:ph type="pic" sz="quarter" idx="11"/>
          </p:nvPr>
        </p:nvSpPr>
        <p:spPr>
          <a:xfrm>
            <a:off x="1465762" y="1566484"/>
            <a:ext cx="4548529" cy="3021397"/>
          </a:xfrm>
        </p:spPr>
        <p:txBody>
          <a:bodyPr/>
          <a:lstStyle/>
          <a:p>
            <a:r>
              <a:rPr lang="en-US"/>
              <a:t>Click icon to add picture</a:t>
            </a:r>
          </a:p>
        </p:txBody>
      </p:sp>
      <p:sp>
        <p:nvSpPr>
          <p:cNvPr id="32" name="Picture Placeholder 30"/>
          <p:cNvSpPr>
            <a:spLocks noGrp="1"/>
          </p:cNvSpPr>
          <p:nvPr>
            <p:ph type="pic" sz="quarter" idx="12"/>
          </p:nvPr>
        </p:nvSpPr>
        <p:spPr>
          <a:xfrm>
            <a:off x="6299723" y="1566484"/>
            <a:ext cx="4548529" cy="3021397"/>
          </a:xfrm>
        </p:spPr>
        <p:txBody>
          <a:bodyPr/>
          <a:lstStyle/>
          <a:p>
            <a:r>
              <a:rPr lang="en-US"/>
              <a:t>Click icon to add picture</a:t>
            </a:r>
          </a:p>
        </p:txBody>
      </p:sp>
      <p:sp>
        <p:nvSpPr>
          <p:cNvPr id="34" name="Picture Placeholder 33"/>
          <p:cNvSpPr>
            <a:spLocks noGrp="1"/>
          </p:cNvSpPr>
          <p:nvPr>
            <p:ph type="pic" sz="quarter" idx="13"/>
          </p:nvPr>
        </p:nvSpPr>
        <p:spPr>
          <a:xfrm>
            <a:off x="1465762" y="4702587"/>
            <a:ext cx="2208167" cy="1493837"/>
          </a:xfrm>
        </p:spPr>
        <p:txBody>
          <a:bodyPr/>
          <a:lstStyle/>
          <a:p>
            <a:r>
              <a:rPr lang="en-US"/>
              <a:t>Click icon to add picture</a:t>
            </a:r>
          </a:p>
        </p:txBody>
      </p:sp>
      <p:sp>
        <p:nvSpPr>
          <p:cNvPr id="36" name="Picture Placeholder 33"/>
          <p:cNvSpPr>
            <a:spLocks noGrp="1"/>
          </p:cNvSpPr>
          <p:nvPr>
            <p:ph type="pic" sz="quarter" idx="14"/>
          </p:nvPr>
        </p:nvSpPr>
        <p:spPr>
          <a:xfrm>
            <a:off x="3806124" y="4702587"/>
            <a:ext cx="2208167" cy="1493837"/>
          </a:xfrm>
        </p:spPr>
        <p:txBody>
          <a:bodyPr/>
          <a:lstStyle/>
          <a:p>
            <a:r>
              <a:rPr lang="en-US"/>
              <a:t>Click icon to add picture</a:t>
            </a:r>
          </a:p>
        </p:txBody>
      </p:sp>
      <p:sp>
        <p:nvSpPr>
          <p:cNvPr id="37" name="Picture Placeholder 33"/>
          <p:cNvSpPr>
            <a:spLocks noGrp="1"/>
          </p:cNvSpPr>
          <p:nvPr>
            <p:ph type="pic" sz="quarter" idx="15"/>
          </p:nvPr>
        </p:nvSpPr>
        <p:spPr>
          <a:xfrm>
            <a:off x="6297772" y="4702587"/>
            <a:ext cx="2208167" cy="1493837"/>
          </a:xfrm>
        </p:spPr>
        <p:txBody>
          <a:bodyPr/>
          <a:lstStyle/>
          <a:p>
            <a:r>
              <a:rPr lang="en-US"/>
              <a:t>Click icon to add picture</a:t>
            </a:r>
          </a:p>
        </p:txBody>
      </p:sp>
      <p:sp>
        <p:nvSpPr>
          <p:cNvPr id="38" name="Picture Placeholder 33"/>
          <p:cNvSpPr>
            <a:spLocks noGrp="1"/>
          </p:cNvSpPr>
          <p:nvPr>
            <p:ph type="pic" sz="quarter" idx="16"/>
          </p:nvPr>
        </p:nvSpPr>
        <p:spPr>
          <a:xfrm>
            <a:off x="8638134" y="4702587"/>
            <a:ext cx="2208167" cy="1493837"/>
          </a:xfrm>
        </p:spPr>
        <p:txBody>
          <a:bodyPr/>
          <a:lstStyle/>
          <a:p>
            <a:r>
              <a:rPr lang="en-US"/>
              <a:t>Click icon to add picture</a:t>
            </a:r>
          </a:p>
        </p:txBody>
      </p:sp>
      <p:pic>
        <p:nvPicPr>
          <p:cNvPr id="22" name="Picture 21">
            <a:extLst>
              <a:ext uri="{FF2B5EF4-FFF2-40B4-BE49-F238E27FC236}">
                <a16:creationId xmlns:a16="http://schemas.microsoft.com/office/drawing/2014/main" id="{4D61E93F-0B51-8A47-B1D4-0BE346EB8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7600" y="6464300"/>
            <a:ext cx="5994400" cy="3937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D4B85887-6933-9C41-9EF1-116BEB1F4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994400" cy="393700"/>
          </a:xfrm>
          <a:prstGeom prst="rect">
            <a:avLst/>
          </a:prstGeom>
        </p:spPr>
      </p:pic>
    </p:spTree>
    <p:extLst>
      <p:ext uri="{BB962C8B-B14F-4D97-AF65-F5344CB8AC3E}">
        <p14:creationId xmlns:p14="http://schemas.microsoft.com/office/powerpoint/2010/main" val="12250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5183188" y="987425"/>
            <a:ext cx="6172200" cy="49673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973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9" descr="A close up of a logo&#10;&#10;Description automatically generated">
            <a:extLst>
              <a:ext uri="{FF2B5EF4-FFF2-40B4-BE49-F238E27FC236}">
                <a16:creationId xmlns:a16="http://schemas.microsoft.com/office/drawing/2014/main" id="{D7AB5277-A3E9-2A46-9BFD-861956ADE7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4400" cy="393700"/>
          </a:xfrm>
          <a:prstGeom prst="rect">
            <a:avLst/>
          </a:prstGeom>
        </p:spPr>
      </p:pic>
      <p:pic>
        <p:nvPicPr>
          <p:cNvPr id="14" name="Picture 13">
            <a:extLst>
              <a:ext uri="{FF2B5EF4-FFF2-40B4-BE49-F238E27FC236}">
                <a16:creationId xmlns:a16="http://schemas.microsoft.com/office/drawing/2014/main" id="{553C02C7-1F70-F944-9841-D4C78F4F6C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2" y="6464300"/>
            <a:ext cx="11353800" cy="393700"/>
          </a:xfrm>
          <a:prstGeom prst="rect">
            <a:avLst/>
          </a:prstGeom>
        </p:spPr>
      </p:pic>
    </p:spTree>
    <p:extLst>
      <p:ext uri="{BB962C8B-B14F-4D97-AF65-F5344CB8AC3E}">
        <p14:creationId xmlns:p14="http://schemas.microsoft.com/office/powerpoint/2010/main" val="36962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790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545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92" r:id="rId7"/>
    <p:sldLayoutId id="2147483658" r:id="rId8"/>
    <p:sldLayoutId id="2147483656" r:id="rId9"/>
    <p:sldLayoutId id="2147483657" r:id="rId10"/>
  </p:sldLayoutIdLst>
  <p:txStyles>
    <p:titleStyle>
      <a:lvl1pPr algn="ctr" defTabSz="914400" rtl="0" eaLnBrk="1" latinLnBrk="0" hangingPunct="1">
        <a:lnSpc>
          <a:spcPct val="90000"/>
        </a:lnSpc>
        <a:spcBef>
          <a:spcPct val="0"/>
        </a:spcBef>
        <a:buNone/>
        <a:defRPr sz="4400" b="1" kern="1200">
          <a:solidFill>
            <a:srgbClr val="F8B700"/>
          </a:solidFill>
          <a:latin typeface="Arial MT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oraloncology.2004.04.003" TargetMode="External"/><Relationship Id="rId2" Type="http://schemas.openxmlformats.org/officeDocument/2006/relationships/hyperlink" Target="https://www.fda.gov/medical-devices/overview-device-regulation/classify-your-medical-device" TargetMode="External"/><Relationship Id="rId1" Type="http://schemas.openxmlformats.org/officeDocument/2006/relationships/slideLayout" Target="../slideLayouts/slideLayout6.xml"/><Relationship Id="rId4" Type="http://schemas.openxmlformats.org/officeDocument/2006/relationships/hyperlink" Target="https://doi.org/10.1097/01.mlg.0000171019.80351.4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oi.org/10.1016/0003-9969(88)90106-9" TargetMode="Externa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hyperlink" Target="https://www.ncbi.nlm.nih.gov/pmc/articles/PMC3266144/#:~:text=Functional%20processes%20such%20as%20the"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hyperlink" Target="https://pubs.acs.org/doi/abs/10.1021/ACSBIOMATERIALS.6B00121" TargetMode="External"/><Relationship Id="rId13" Type="http://schemas.openxmlformats.org/officeDocument/2006/relationships/hyperlink" Target="https://doi.org/10.1016/j.oraloncology.2004.04.003" TargetMode="External"/><Relationship Id="rId3" Type="http://schemas.openxmlformats.org/officeDocument/2006/relationships/hyperlink" Target="https://doi.org/10.1016/j.oraloncology.2022.105728" TargetMode="External"/><Relationship Id="rId7" Type="http://schemas.openxmlformats.org/officeDocument/2006/relationships/hyperlink" Target="https://www.mdpi.com/2304-6767/12/1/1" TargetMode="External"/><Relationship Id="rId12" Type="http://schemas.openxmlformats.org/officeDocument/2006/relationships/hyperlink" Target="https://www.fda.gov/medical-devices/overview-device-regulation/classify-your-medical-device" TargetMode="External"/><Relationship Id="rId2" Type="http://schemas.openxmlformats.org/officeDocument/2006/relationships/hyperlink" Target="https://doi.org/10.3109/0284186X.2015.1133928" TargetMode="External"/><Relationship Id="rId16" Type="http://schemas.openxmlformats.org/officeDocument/2006/relationships/hyperlink" Target="https://doi.org/10.1016/j.jds.2020.09.008" TargetMode="External"/><Relationship Id="rId1" Type="http://schemas.openxmlformats.org/officeDocument/2006/relationships/slideLayout" Target="../slideLayouts/slideLayout9.xml"/><Relationship Id="rId6" Type="http://schemas.openxmlformats.org/officeDocument/2006/relationships/hyperlink" Target="https://wjcmpr.com/index.php/journal/article/view/213" TargetMode="External"/><Relationship Id="rId11" Type="http://schemas.openxmlformats.org/officeDocument/2006/relationships/hyperlink" Target="https://doi.org/10.1155/2021/8340485" TargetMode="External"/><Relationship Id="rId5" Type="http://schemas.openxmlformats.org/officeDocument/2006/relationships/hyperlink" Target="https://doi.org/10.1016/j.oraloncology.2023.106558" TargetMode="External"/><Relationship Id="rId15" Type="http://schemas.openxmlformats.org/officeDocument/2006/relationships/hyperlink" Target="https://doi.org/10.1097/01.mlg.0000171019.80351.46" TargetMode="External"/><Relationship Id="rId10" Type="http://schemas.openxmlformats.org/officeDocument/2006/relationships/hyperlink" Target="https://siraya.tech/products/blu-tough-resin-by-siraya" TargetMode="External"/><Relationship Id="rId4" Type="http://schemas.openxmlformats.org/officeDocument/2006/relationships/hyperlink" Target="https://doi.org/10.1016/S0278-2391(10)80104-1" TargetMode="External"/><Relationship Id="rId9" Type="http://schemas.openxmlformats.org/officeDocument/2006/relationships/hyperlink" Target="https://www.3dresyns.com/pages/bio-compatible-3dresyns" TargetMode="External"/><Relationship Id="rId14" Type="http://schemas.openxmlformats.org/officeDocument/2006/relationships/hyperlink" Target="https://doi.org/10.1007/s00520-007-0345-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oraloncology.2022.105728" TargetMode="External"/><Relationship Id="rId2" Type="http://schemas.openxmlformats.org/officeDocument/2006/relationships/hyperlink" Target="https://doi.org/10.3109/0284186X.2015.1133928" TargetMode="External"/><Relationship Id="rId1" Type="http://schemas.openxmlformats.org/officeDocument/2006/relationships/slideLayout" Target="../slideLayouts/slideLayout6.xml"/><Relationship Id="rId4" Type="http://schemas.openxmlformats.org/officeDocument/2006/relationships/hyperlink" Target="https://doi.org/10.1016/S0278-2391(10)80104-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mdpi.com/2304-6767/12/1/1" TargetMode="External"/><Relationship Id="rId2" Type="http://schemas.openxmlformats.org/officeDocument/2006/relationships/hyperlink" Target="https://wjcmpr.com/index.php/journal/article/view/213" TargetMode="External"/><Relationship Id="rId1" Type="http://schemas.openxmlformats.org/officeDocument/2006/relationships/slideLayout" Target="../slideLayouts/slideLayout6.xml"/><Relationship Id="rId4" Type="http://schemas.openxmlformats.org/officeDocument/2006/relationships/hyperlink" Target="https://www.3dresyns.com/pages/bio-compatible-3dresy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A929C-F016-0E4C-BBA8-F90194F293AF}"/>
              </a:ext>
            </a:extLst>
          </p:cNvPr>
          <p:cNvSpPr>
            <a:spLocks noGrp="1"/>
          </p:cNvSpPr>
          <p:nvPr>
            <p:ph type="ctrTitle"/>
          </p:nvPr>
        </p:nvSpPr>
        <p:spPr>
          <a:xfrm>
            <a:off x="1524000" y="1971611"/>
            <a:ext cx="9144000" cy="1023960"/>
          </a:xfrm>
        </p:spPr>
        <p:txBody>
          <a:bodyPr>
            <a:normAutofit/>
          </a:bodyPr>
          <a:lstStyle/>
          <a:p>
            <a:r>
              <a:rPr lang="en-US"/>
              <a:t>Project </a:t>
            </a:r>
            <a:r>
              <a:rPr lang="en-US" err="1"/>
              <a:t>TrisPrint</a:t>
            </a:r>
            <a:endParaRPr lang="en-US" b="1">
              <a:solidFill>
                <a:srgbClr val="F8B700"/>
              </a:solidFill>
              <a:latin typeface="Arial" panose="020B0604020202020204" pitchFamily="34" charset="0"/>
            </a:endParaRPr>
          </a:p>
        </p:txBody>
      </p:sp>
      <p:sp>
        <p:nvSpPr>
          <p:cNvPr id="4" name="Subtitle 3">
            <a:extLst>
              <a:ext uri="{FF2B5EF4-FFF2-40B4-BE49-F238E27FC236}">
                <a16:creationId xmlns:a16="http://schemas.microsoft.com/office/drawing/2014/main" id="{652DB678-FFA9-2547-B22A-6C5EFA9C1F2B}"/>
              </a:ext>
            </a:extLst>
          </p:cNvPr>
          <p:cNvSpPr>
            <a:spLocks noGrp="1"/>
          </p:cNvSpPr>
          <p:nvPr>
            <p:ph type="subTitle" idx="1"/>
          </p:nvPr>
        </p:nvSpPr>
        <p:spPr>
          <a:xfrm>
            <a:off x="1948899" y="3579043"/>
            <a:ext cx="8294199" cy="889281"/>
          </a:xfrm>
        </p:spPr>
        <p:txBody>
          <a:bodyPr>
            <a:noAutofit/>
          </a:bodyPr>
          <a:lstStyle/>
          <a:p>
            <a:r>
              <a:rPr lang="en-US" sz="1800"/>
              <a:t>ME 476C / 486C</a:t>
            </a:r>
          </a:p>
          <a:p>
            <a:r>
              <a:rPr lang="en-US" sz="1800">
                <a:solidFill>
                  <a:schemeClr val="bg1"/>
                </a:solidFill>
              </a:rPr>
              <a:t>Team Members:</a:t>
            </a:r>
          </a:p>
          <a:p>
            <a:r>
              <a:rPr lang="en-US" sz="1800" err="1"/>
              <a:t>Shilo</a:t>
            </a:r>
            <a:r>
              <a:rPr lang="en-US" sz="1800"/>
              <a:t> Bailey, Nathan Bastidas, Cassina Olson, Carter Rhoades</a:t>
            </a:r>
            <a:endParaRPr lang="en-US" sz="1800">
              <a:solidFill>
                <a:schemeClr val="bg1"/>
              </a:solidFill>
            </a:endParaRPr>
          </a:p>
        </p:txBody>
      </p:sp>
      <p:sp>
        <p:nvSpPr>
          <p:cNvPr id="2" name="TextBox 1">
            <a:extLst>
              <a:ext uri="{FF2B5EF4-FFF2-40B4-BE49-F238E27FC236}">
                <a16:creationId xmlns:a16="http://schemas.microsoft.com/office/drawing/2014/main" id="{1D5910CD-3710-56A7-C460-C13DB590B991}"/>
              </a:ext>
            </a:extLst>
          </p:cNvPr>
          <p:cNvSpPr txBox="1"/>
          <p:nvPr/>
        </p:nvSpPr>
        <p:spPr>
          <a:xfrm>
            <a:off x="1085848" y="2995571"/>
            <a:ext cx="10020300" cy="430887"/>
          </a:xfrm>
          <a:prstGeom prst="rect">
            <a:avLst/>
          </a:prstGeom>
          <a:noFill/>
        </p:spPr>
        <p:txBody>
          <a:bodyPr wrap="square" rtlCol="0">
            <a:spAutoFit/>
          </a:bodyPr>
          <a:lstStyle/>
          <a:p>
            <a:r>
              <a:rPr lang="en-US" sz="2200" i="1">
                <a:solidFill>
                  <a:schemeClr val="bg1"/>
                </a:solidFill>
                <a:latin typeface="Arial"/>
                <a:cs typeface="Arial"/>
                <a:sym typeface="Oswald"/>
              </a:rPr>
              <a:t>Affordable 3D Printed Medical Device for Trismus Treatment in Cancer Patients</a:t>
            </a:r>
            <a:endParaRPr lang="en-US" sz="2200" i="1">
              <a:solidFill>
                <a:schemeClr val="bg1"/>
              </a:solidFill>
              <a:latin typeface="Arial"/>
              <a:cs typeface="Arial"/>
            </a:endParaRPr>
          </a:p>
        </p:txBody>
      </p:sp>
    </p:spTree>
    <p:extLst>
      <p:ext uri="{BB962C8B-B14F-4D97-AF65-F5344CB8AC3E}">
        <p14:creationId xmlns:p14="http://schemas.microsoft.com/office/powerpoint/2010/main" val="2150756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37985F0-C41F-1042-A4A9-4A3B39F00886}"/>
              </a:ext>
            </a:extLst>
          </p:cNvPr>
          <p:cNvSpPr>
            <a:spLocks noGrp="1"/>
          </p:cNvSpPr>
          <p:nvPr>
            <p:ph type="title"/>
          </p:nvPr>
        </p:nvSpPr>
        <p:spPr>
          <a:xfrm>
            <a:off x="838200" y="365125"/>
            <a:ext cx="9705975" cy="979488"/>
          </a:xfrm>
        </p:spPr>
        <p:txBody>
          <a:bodyPr>
            <a:normAutofit/>
          </a:bodyPr>
          <a:lstStyle/>
          <a:p>
            <a:pPr algn="l"/>
            <a:r>
              <a:rPr lang="en-US" sz="4600" b="1">
                <a:latin typeface="Arial"/>
                <a:cs typeface="Arial"/>
              </a:rPr>
              <a:t>Literature Review: pt </a:t>
            </a:r>
            <a:r>
              <a:rPr lang="en-US" sz="4600">
                <a:latin typeface="Arial"/>
                <a:cs typeface="Arial"/>
              </a:rPr>
              <a:t>3 (Cassina)</a:t>
            </a:r>
            <a:endParaRPr lang="en-US" sz="4600" b="1"/>
          </a:p>
        </p:txBody>
      </p:sp>
      <p:sp>
        <p:nvSpPr>
          <p:cNvPr id="3" name="TextBox 1">
            <a:extLst>
              <a:ext uri="{FF2B5EF4-FFF2-40B4-BE49-F238E27FC236}">
                <a16:creationId xmlns:a16="http://schemas.microsoft.com/office/drawing/2014/main" id="{0BD0F009-12E2-97A2-BFAA-F24FA89E2C3E}"/>
              </a:ext>
            </a:extLst>
          </p:cNvPr>
          <p:cNvSpPr txBox="1"/>
          <p:nvPr/>
        </p:nvSpPr>
        <p:spPr>
          <a:xfrm>
            <a:off x="2332" y="1497949"/>
            <a:ext cx="12185921" cy="61709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Arial"/>
              <a:buChar char="•"/>
            </a:pPr>
            <a:r>
              <a:rPr lang="en-US" sz="1550">
                <a:solidFill>
                  <a:schemeClr val="tx1">
                    <a:lumMod val="50000"/>
                  </a:schemeClr>
                </a:solidFill>
                <a:latin typeface="Times New Roman"/>
                <a:ea typeface="+mn-lt"/>
                <a:cs typeface="+mn-lt"/>
              </a:rPr>
              <a:t>[10] J. P. </a:t>
            </a:r>
            <a:r>
              <a:rPr lang="en-US" sz="1550" err="1">
                <a:solidFill>
                  <a:schemeClr val="tx1">
                    <a:lumMod val="50000"/>
                  </a:schemeClr>
                </a:solidFill>
                <a:latin typeface="Times New Roman"/>
                <a:ea typeface="+mn-lt"/>
                <a:cs typeface="+mn-lt"/>
              </a:rPr>
              <a:t>Davim</a:t>
            </a:r>
            <a:r>
              <a:rPr lang="en-US" sz="1550">
                <a:solidFill>
                  <a:schemeClr val="tx1">
                    <a:lumMod val="50000"/>
                  </a:schemeClr>
                </a:solidFill>
                <a:latin typeface="Times New Roman"/>
                <a:ea typeface="+mn-lt"/>
                <a:cs typeface="+mn-lt"/>
              </a:rPr>
              <a:t>, </a:t>
            </a:r>
            <a:r>
              <a:rPr lang="en-US" sz="1550" i="1">
                <a:solidFill>
                  <a:schemeClr val="tx1">
                    <a:lumMod val="50000"/>
                  </a:schemeClr>
                </a:solidFill>
                <a:latin typeface="Times New Roman"/>
                <a:ea typeface="+mn-lt"/>
                <a:cs typeface="+mn-lt"/>
              </a:rPr>
              <a:t>The design and manufacture of medical devices</a:t>
            </a:r>
            <a:r>
              <a:rPr lang="en-US" sz="1550">
                <a:solidFill>
                  <a:schemeClr val="tx1">
                    <a:lumMod val="50000"/>
                  </a:schemeClr>
                </a:solidFill>
                <a:latin typeface="Times New Roman"/>
                <a:ea typeface="+mn-lt"/>
                <a:cs typeface="+mn-lt"/>
              </a:rPr>
              <a:t>. Ch 1. Cambridge: Woodhead Publishing Ltd, 2012.</a:t>
            </a:r>
            <a:endParaRPr lang="en-US" sz="1550">
              <a:solidFill>
                <a:schemeClr val="tx1">
                  <a:lumMod val="50000"/>
                </a:schemeClr>
              </a:solidFill>
              <a:latin typeface="Times New Roman"/>
              <a:cs typeface="Calibri" panose="020F0502020204030204"/>
            </a:endParaRPr>
          </a:p>
          <a:p>
            <a:pPr marL="685800" lvl="1" indent="-228600">
              <a:buFont typeface="Courier New"/>
              <a:buChar char="o"/>
            </a:pPr>
            <a:r>
              <a:rPr lang="en-US" sz="1550" kern="50">
                <a:effectLst/>
                <a:latin typeface="Times New Roman" panose="02020603050405020304" pitchFamily="18" charset="0"/>
                <a:ea typeface="AR PL UMing HK"/>
                <a:cs typeface="Lohit Hindi"/>
              </a:rPr>
              <a:t>This book chapter cites a few commonly used biomedical materials and their biocompatibility in humans as tested. It further explains the qualities that constitute a biomedical device versus a device interacted with by humans regularly and where people may posit to draw a line between them. It references the FDA for device classification and uses these guidelines as a basis for class 2 and class 3 medical devices.</a:t>
            </a:r>
            <a:endParaRPr lang="en-US" sz="1550">
              <a:solidFill>
                <a:schemeClr val="tx1">
                  <a:lumMod val="50000"/>
                </a:schemeClr>
              </a:solidFill>
              <a:latin typeface="Times New Roman"/>
              <a:ea typeface="+mn-lt"/>
              <a:cs typeface="+mn-lt"/>
            </a:endParaRPr>
          </a:p>
          <a:p>
            <a:pPr lvl="1"/>
            <a:endParaRPr lang="en-US" sz="1550">
              <a:solidFill>
                <a:schemeClr val="tx1">
                  <a:lumMod val="50000"/>
                </a:schemeClr>
              </a:solidFill>
              <a:latin typeface="Times New Roman"/>
              <a:ea typeface="Calibri"/>
              <a:cs typeface="Calibri"/>
            </a:endParaRPr>
          </a:p>
          <a:p>
            <a:pPr marL="228600" indent="-228600">
              <a:buFont typeface="Arial"/>
              <a:buChar char="•"/>
            </a:pPr>
            <a:r>
              <a:rPr lang="en-US" sz="1550">
                <a:solidFill>
                  <a:srgbClr val="003366"/>
                </a:solidFill>
                <a:latin typeface="Times New Roman"/>
                <a:cs typeface="Calibri"/>
              </a:rPr>
              <a:t>[11] Center for Devices and Radiological Health, “Classify Your Medical Device,” U.S. Food and Drug Administration, Jul. 02, 2020. </a:t>
            </a:r>
            <a:r>
              <a:rPr lang="en-US" sz="1550" u="sng">
                <a:solidFill>
                  <a:srgbClr val="003366"/>
                </a:solidFill>
                <a:latin typeface="Times New Roman"/>
                <a:cs typeface="Calibri"/>
                <a:hlinkClick r:id="rId2"/>
              </a:rPr>
              <a:t>https://www.fda.gov/medical-devices/overview-device-regulation/classify-your-medical-device</a:t>
            </a:r>
            <a:endParaRPr lang="en-US" sz="1550" u="sng">
              <a:latin typeface="Times New Roman"/>
              <a:cs typeface="Calibri" panose="020F0502020204030204"/>
            </a:endParaRPr>
          </a:p>
          <a:p>
            <a:pPr marL="685800" lvl="1" indent="-228600">
              <a:buFont typeface="Courier New"/>
              <a:buChar char="o"/>
            </a:pPr>
            <a:r>
              <a:rPr lang="en-US" sz="1550" kern="50">
                <a:effectLst/>
                <a:latin typeface="Times New Roman" panose="02020603050405020304" pitchFamily="18" charset="0"/>
                <a:ea typeface="AR PL UMing HK"/>
                <a:cs typeface="Lohit Hindi"/>
              </a:rPr>
              <a:t>This FDA source provides the specific qualities and requirements for a medical device to be classified as class 1, 2, or 3. This source defines class 1 devices as noninvasive, non-surgical, temporary, and containing no bioactive components. Under this system, the trismus device is considered a class 1 device alongside Band-Aids and gauze wrappings.</a:t>
            </a:r>
            <a:endParaRPr lang="en-US" sz="1550">
              <a:solidFill>
                <a:srgbClr val="003366"/>
              </a:solidFill>
              <a:latin typeface="Times New Roman"/>
              <a:cs typeface="Calibri"/>
            </a:endParaRPr>
          </a:p>
          <a:p>
            <a:pPr lvl="1"/>
            <a:endParaRPr lang="en-US" sz="1550">
              <a:solidFill>
                <a:srgbClr val="003366"/>
              </a:solidFill>
              <a:latin typeface="Times New Roman"/>
              <a:cs typeface="Calibri"/>
            </a:endParaRPr>
          </a:p>
          <a:p>
            <a:pPr marL="228600" indent="-228600">
              <a:buFont typeface="Arial"/>
              <a:buChar char="•"/>
            </a:pPr>
            <a:r>
              <a:rPr lang="en-US" sz="1550">
                <a:solidFill>
                  <a:srgbClr val="003366"/>
                </a:solidFill>
                <a:latin typeface="Times New Roman"/>
                <a:cs typeface="Calibri"/>
              </a:rPr>
              <a:t>‌[15] P. U. Dijkstra, W. W. I. </a:t>
            </a:r>
            <a:r>
              <a:rPr lang="en-US" sz="1550" err="1">
                <a:solidFill>
                  <a:srgbClr val="003366"/>
                </a:solidFill>
                <a:latin typeface="Times New Roman"/>
                <a:cs typeface="Calibri"/>
              </a:rPr>
              <a:t>Kalk</a:t>
            </a:r>
            <a:r>
              <a:rPr lang="en-US" sz="1550">
                <a:solidFill>
                  <a:srgbClr val="003366"/>
                </a:solidFill>
                <a:latin typeface="Times New Roman"/>
                <a:cs typeface="Calibri"/>
              </a:rPr>
              <a:t>, and J. L. N. </a:t>
            </a:r>
            <a:r>
              <a:rPr lang="en-US" sz="1550" err="1">
                <a:solidFill>
                  <a:srgbClr val="003366"/>
                </a:solidFill>
                <a:latin typeface="Times New Roman"/>
                <a:cs typeface="Calibri"/>
              </a:rPr>
              <a:t>Roodenburg</a:t>
            </a:r>
            <a:r>
              <a:rPr lang="en-US" sz="1550">
                <a:solidFill>
                  <a:srgbClr val="003366"/>
                </a:solidFill>
                <a:latin typeface="Times New Roman"/>
                <a:cs typeface="Calibri"/>
              </a:rPr>
              <a:t>, “Trismus in head and neck oncology: a systematic review,” Oral Oncology, vol. 40, no. 9, pp. 879–889, Oct. 2004, </a:t>
            </a:r>
            <a:r>
              <a:rPr lang="en-US" sz="1550" err="1">
                <a:solidFill>
                  <a:srgbClr val="003366"/>
                </a:solidFill>
                <a:latin typeface="Times New Roman"/>
                <a:cs typeface="Calibri"/>
              </a:rPr>
              <a:t>doi</a:t>
            </a:r>
            <a:r>
              <a:rPr lang="en-US" sz="1550">
                <a:solidFill>
                  <a:srgbClr val="003366"/>
                </a:solidFill>
                <a:latin typeface="Times New Roman"/>
                <a:cs typeface="Calibri"/>
              </a:rPr>
              <a:t>: </a:t>
            </a:r>
            <a:r>
              <a:rPr lang="en-US" sz="1550" u="sng">
                <a:solidFill>
                  <a:srgbClr val="003366"/>
                </a:solidFill>
                <a:latin typeface="Times New Roman"/>
                <a:cs typeface="Calibri"/>
                <a:hlinkClick r:id="rId3"/>
              </a:rPr>
              <a:t>https://doi.org/10.1016/j.oraloncology.2004.04.003</a:t>
            </a:r>
            <a:r>
              <a:rPr lang="en-US" sz="1550">
                <a:solidFill>
                  <a:srgbClr val="003366"/>
                </a:solidFill>
                <a:latin typeface="Times New Roman"/>
                <a:cs typeface="Calibri"/>
              </a:rPr>
              <a:t>. </a:t>
            </a:r>
            <a:endParaRPr lang="en-US" sz="1550">
              <a:latin typeface="Times New Roman"/>
              <a:cs typeface="Calibri"/>
            </a:endParaRPr>
          </a:p>
          <a:p>
            <a:pPr marL="685800" lvl="1" indent="-228600">
              <a:buFont typeface="Courier New"/>
              <a:buChar char="o"/>
            </a:pPr>
            <a:r>
              <a:rPr lang="en-US" sz="1550" kern="50">
                <a:effectLst/>
                <a:latin typeface="Times New Roman" panose="02020603050405020304" pitchFamily="18" charset="0"/>
                <a:ea typeface="AR PL UMing HK"/>
                <a:cs typeface="Lohit Hindi"/>
              </a:rPr>
              <a:t>This paper shows the effects of radiation on certain muscle groups and joints in the mandibular area. It continues to express the strains within the mouth and how to combat muscle strain and varying upper neck muscle losses from radiation. </a:t>
            </a:r>
            <a:endParaRPr lang="en-US" sz="1550">
              <a:latin typeface="Times New Roman"/>
              <a:cs typeface="Calibri"/>
            </a:endParaRPr>
          </a:p>
          <a:p>
            <a:pPr lvl="1"/>
            <a:endParaRPr lang="en-US" sz="1550">
              <a:solidFill>
                <a:srgbClr val="003366"/>
              </a:solidFill>
              <a:latin typeface="Times New Roman"/>
              <a:cs typeface="Calibri"/>
            </a:endParaRPr>
          </a:p>
          <a:p>
            <a:pPr marL="228600" indent="-228600">
              <a:buFont typeface="Arial"/>
              <a:buChar char="•"/>
            </a:pPr>
            <a:r>
              <a:rPr lang="en-US" sz="1550">
                <a:solidFill>
                  <a:srgbClr val="003366"/>
                </a:solidFill>
                <a:latin typeface="Times New Roman"/>
                <a:cs typeface="Calibri"/>
              </a:rPr>
              <a:t>[16] C.-J. Wang, E.-Y. Huang, H.-C. Hsu, H.-C. Chen, F.-M. Fang, and C.-Y. </a:t>
            </a:r>
            <a:r>
              <a:rPr lang="en-US" sz="1550" err="1">
                <a:solidFill>
                  <a:srgbClr val="003366"/>
                </a:solidFill>
                <a:latin typeface="Times New Roman"/>
                <a:cs typeface="Calibri"/>
              </a:rPr>
              <a:t>Hsiung</a:t>
            </a:r>
            <a:r>
              <a:rPr lang="en-US" sz="1550">
                <a:solidFill>
                  <a:srgbClr val="003366"/>
                </a:solidFill>
                <a:latin typeface="Times New Roman"/>
                <a:cs typeface="Calibri"/>
              </a:rPr>
              <a:t>, “The Degree and Time-Course Assessment of Radiation-Induced Trismus Occurring After Radiotherapy for Nasopharyngeal Cancer,” The Laryngoscope, vol. 115, no. 8, pp. 1458–1460, Aug. 2005, </a:t>
            </a:r>
            <a:r>
              <a:rPr lang="en-US" sz="1550" err="1">
                <a:solidFill>
                  <a:srgbClr val="003366"/>
                </a:solidFill>
                <a:latin typeface="Times New Roman"/>
                <a:cs typeface="Calibri"/>
              </a:rPr>
              <a:t>doi</a:t>
            </a:r>
            <a:r>
              <a:rPr lang="en-US" sz="1550">
                <a:solidFill>
                  <a:srgbClr val="003366"/>
                </a:solidFill>
                <a:latin typeface="Times New Roman"/>
                <a:cs typeface="Calibri"/>
              </a:rPr>
              <a:t>: </a:t>
            </a:r>
            <a:r>
              <a:rPr lang="en-US" sz="1550">
                <a:solidFill>
                  <a:srgbClr val="003366"/>
                </a:solidFill>
                <a:latin typeface="Times New Roman"/>
                <a:cs typeface="Calibri"/>
                <a:hlinkClick r:id="rId4"/>
              </a:rPr>
              <a:t>https://doi.org/10.1097/01.mlg.0000171019.80351.46</a:t>
            </a:r>
            <a:r>
              <a:rPr lang="en-US" sz="1550">
                <a:solidFill>
                  <a:srgbClr val="003366"/>
                </a:solidFill>
                <a:latin typeface="Times New Roman"/>
                <a:cs typeface="Calibri"/>
              </a:rPr>
              <a:t>. </a:t>
            </a:r>
            <a:endParaRPr lang="en-US" sz="1550">
              <a:latin typeface="Times New Roman"/>
              <a:cs typeface="Calibri"/>
            </a:endParaRPr>
          </a:p>
          <a:p>
            <a:pPr marL="685800" lvl="1" indent="-228600">
              <a:buFont typeface="Courier New"/>
              <a:buChar char="o"/>
            </a:pPr>
            <a:r>
              <a:rPr lang="en-US" sz="1550" kern="50">
                <a:effectLst/>
                <a:latin typeface="Times New Roman" panose="02020603050405020304" pitchFamily="18" charset="0"/>
                <a:ea typeface="AR PL UMing HK"/>
                <a:cs typeface="Lohit Hindi"/>
              </a:rPr>
              <a:t>This book chapter analyzes the severity of trismus after different times in which the patient was exposed to radiation therapy and whether surgery was involved/required for the cancer cells/tumor. It further explored the possibility of beginning trismus treatment early and the effects of this on keeping patients from ever experiencing trismus symptoms that limit opening to under 6mm (about 0.24 in). </a:t>
            </a:r>
          </a:p>
          <a:p>
            <a:pPr marL="685800" lvl="1" indent="-228600">
              <a:buFont typeface="Courier New"/>
              <a:buChar char="o"/>
            </a:pPr>
            <a:endParaRPr lang="en-US">
              <a:latin typeface="Times New Roman"/>
              <a:cs typeface="Calibri"/>
            </a:endParaRPr>
          </a:p>
          <a:p>
            <a:endParaRPr lang="en-US">
              <a:latin typeface="Times New Roman"/>
              <a:cs typeface="Calibri"/>
            </a:endParaRPr>
          </a:p>
          <a:p>
            <a:pPr marL="457200" indent="-228600">
              <a:buFont typeface="Arial"/>
              <a:buChar char="•"/>
            </a:pPr>
            <a:endParaRPr lang="en-US">
              <a:latin typeface="Times New Roman"/>
              <a:cs typeface="Calibri"/>
            </a:endParaRPr>
          </a:p>
        </p:txBody>
      </p:sp>
      <p:sp>
        <p:nvSpPr>
          <p:cNvPr id="5" name="TextBox 4">
            <a:extLst>
              <a:ext uri="{FF2B5EF4-FFF2-40B4-BE49-F238E27FC236}">
                <a16:creationId xmlns:a16="http://schemas.microsoft.com/office/drawing/2014/main" id="{5777E804-6482-BF5C-6A8D-A7BC4F3F5D2B}"/>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9</a:t>
            </a:r>
          </a:p>
        </p:txBody>
      </p:sp>
    </p:spTree>
    <p:extLst>
      <p:ext uri="{BB962C8B-B14F-4D97-AF65-F5344CB8AC3E}">
        <p14:creationId xmlns:p14="http://schemas.microsoft.com/office/powerpoint/2010/main" val="254023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0548AF-1468-BF46-B539-3D35D8B0383E}"/>
              </a:ext>
            </a:extLst>
          </p:cNvPr>
          <p:cNvSpPr txBox="1"/>
          <p:nvPr/>
        </p:nvSpPr>
        <p:spPr>
          <a:xfrm>
            <a:off x="147918" y="1635919"/>
            <a:ext cx="11857504" cy="5355312"/>
          </a:xfrm>
          <a:prstGeom prst="rect">
            <a:avLst/>
          </a:prstGeom>
          <a:noFill/>
        </p:spPr>
        <p:txBody>
          <a:bodyPr wrap="square" lIns="91440" tIns="45720" rIns="91440" bIns="45720" rtlCol="0" anchor="t">
            <a:spAutoFit/>
          </a:bodyPr>
          <a:lstStyle/>
          <a:p>
            <a:r>
              <a:rPr lang="en">
                <a:latin typeface="Times New Roman"/>
                <a:ea typeface="+mn-lt"/>
                <a:cs typeface="+mn-lt"/>
              </a:rPr>
              <a:t>[17] J. Lee and A. Huang, “Fatigue Analysis of FDM Materials,” </a:t>
            </a:r>
            <a:r>
              <a:rPr lang="en" i="1">
                <a:latin typeface="Times New Roman"/>
                <a:ea typeface="+mn-lt"/>
                <a:cs typeface="+mn-lt"/>
              </a:rPr>
              <a:t>Rapid Prototyping Journal</a:t>
            </a:r>
            <a:r>
              <a:rPr lang="en">
                <a:latin typeface="Times New Roman"/>
                <a:ea typeface="+mn-lt"/>
                <a:cs typeface="+mn-lt"/>
              </a:rPr>
              <a:t>, vol. 19, no. 4, pp. 291–299, Jun. 2013. doi:10.1108/13552541311323290 </a:t>
            </a:r>
            <a:endParaRPr lang="en">
              <a:latin typeface="Times New Roman"/>
              <a:cs typeface="Calibri"/>
            </a:endParaRPr>
          </a:p>
          <a:p>
            <a:pPr marL="285750" indent="-285750">
              <a:buFont typeface="Courier New"/>
              <a:buChar char="o"/>
            </a:pPr>
            <a:r>
              <a:rPr lang="en-US" b="0" i="0">
                <a:solidFill>
                  <a:srgbClr val="000000"/>
                </a:solidFill>
                <a:effectLst/>
                <a:latin typeface="Times New Roman" panose="02020603050405020304" pitchFamily="18" charset="0"/>
              </a:rPr>
              <a:t>This source provides an overview of fatigue in 3D printed materials. The information in this article is useful because it helps us determine how long each part might last, as well as some considerations to lessen the effect of fatigue on 3D printed objects</a:t>
            </a:r>
            <a:r>
              <a:rPr lang="en-US" b="0" i="0">
                <a:solidFill>
                  <a:schemeClr val="tx1">
                    <a:lumMod val="50000"/>
                  </a:schemeClr>
                </a:solidFill>
                <a:effectLst/>
                <a:latin typeface="Times New Roman"/>
                <a:ea typeface="+mn-lt"/>
                <a:cs typeface="+mn-lt"/>
              </a:rPr>
              <a:t>.</a:t>
            </a:r>
            <a:endParaRPr lang="en">
              <a:solidFill>
                <a:schemeClr val="tx1">
                  <a:lumMod val="50000"/>
                </a:schemeClr>
              </a:solidFill>
              <a:latin typeface="Times New Roman"/>
              <a:cs typeface="Calibri" panose="020F0502020204030204"/>
            </a:endParaRPr>
          </a:p>
          <a:p>
            <a:endParaRPr lang="en-US">
              <a:solidFill>
                <a:schemeClr val="tx1">
                  <a:lumMod val="50000"/>
                </a:schemeClr>
              </a:solidFill>
              <a:latin typeface="Times New Roman"/>
              <a:ea typeface="+mn-lt"/>
              <a:cs typeface="+mn-lt"/>
            </a:endParaRPr>
          </a:p>
          <a:p>
            <a:r>
              <a:rPr lang="en">
                <a:latin typeface="Times New Roman"/>
                <a:ea typeface="+mn-lt"/>
                <a:cs typeface="+mn-lt"/>
              </a:rPr>
              <a:t>[18] C. Guttridge, A. Shannon, A. O’Sullivan, K. J. O’Sullivan, and L. W. O’Sullivan, “Biocompatible 3D printing resins for medical applications: A review of marketed intended use, biocompatibility certification, and post-processing guidance,” </a:t>
            </a:r>
            <a:r>
              <a:rPr lang="en" i="1">
                <a:latin typeface="Times New Roman"/>
                <a:ea typeface="+mn-lt"/>
                <a:cs typeface="+mn-lt"/>
              </a:rPr>
              <a:t>Annals of 3D Printed Medicine</a:t>
            </a:r>
            <a:r>
              <a:rPr lang="en">
                <a:latin typeface="Times New Roman"/>
                <a:ea typeface="+mn-lt"/>
                <a:cs typeface="+mn-lt"/>
              </a:rPr>
              <a:t>, vol. 5, p. 100044, Mar. 2022. doi:10.1016/j.stlm.2021.100044 </a:t>
            </a:r>
            <a:endParaRPr lang="en">
              <a:latin typeface="Times New Roman"/>
              <a:cs typeface="Calibri"/>
            </a:endParaRPr>
          </a:p>
          <a:p>
            <a:pPr marL="285750" indent="-285750">
              <a:buFont typeface="Courier New"/>
              <a:buChar char="o"/>
            </a:pPr>
            <a:r>
              <a:rPr lang="en-US" b="0" i="0">
                <a:solidFill>
                  <a:srgbClr val="000000"/>
                </a:solidFill>
                <a:effectLst/>
                <a:latin typeface="Times New Roman" panose="02020603050405020304" pitchFamily="18" charset="0"/>
              </a:rPr>
              <a:t>This source provides an overview of a biocompatible variant of SLA resin, its uses, and how to process parts out of the printing area. This may prove useful for our project if we require the use of SLA printed mouthpieces that conform to a scan of the patient's mouth.</a:t>
            </a:r>
            <a:endParaRPr lang="en">
              <a:latin typeface="Times New Roman"/>
              <a:ea typeface="+mn-lt"/>
              <a:cs typeface="+mn-lt"/>
            </a:endParaRPr>
          </a:p>
          <a:p>
            <a:endParaRPr lang="en">
              <a:latin typeface="Times New Roman"/>
              <a:ea typeface="+mn-lt"/>
              <a:cs typeface="+mn-lt"/>
            </a:endParaRPr>
          </a:p>
          <a:p>
            <a:r>
              <a:rPr lang="en">
                <a:latin typeface="Times New Roman"/>
                <a:ea typeface="+mn-lt"/>
                <a:cs typeface="+mn-lt"/>
              </a:rPr>
              <a:t>[19] L. Novakova-Marcincinova, J. Novak-Marcincin, J. Barna, and J. Torok, “Special materials used in FDM Rapid Prototyping Technology Application,” </a:t>
            </a:r>
            <a:r>
              <a:rPr lang="en" i="1">
                <a:latin typeface="Times New Roman"/>
                <a:ea typeface="+mn-lt"/>
                <a:cs typeface="+mn-lt"/>
              </a:rPr>
              <a:t>2012 IEEE 16th International Conference on Intelligent Engineering Systems (INES)</a:t>
            </a:r>
            <a:r>
              <a:rPr lang="en">
                <a:latin typeface="Times New Roman"/>
                <a:ea typeface="+mn-lt"/>
                <a:cs typeface="+mn-lt"/>
              </a:rPr>
              <a:t>, Jun. 2012. doi:10.1109/ines.2012.6249805 </a:t>
            </a:r>
          </a:p>
          <a:p>
            <a:pPr marL="285750" indent="-285750">
              <a:buFont typeface="Courier New"/>
              <a:buChar char="o"/>
            </a:pPr>
            <a:r>
              <a:rPr lang="en-US" sz="1800" b="0" i="0">
                <a:solidFill>
                  <a:srgbClr val="000000"/>
                </a:solidFill>
                <a:effectLst/>
                <a:latin typeface="Times New Roman" panose="02020603050405020304" pitchFamily="18" charset="0"/>
              </a:rPr>
              <a:t>This Source provides an overview of various specialty or uncommon 3D printer materials. Some materials may be stronger than others but significantly harder to print, this source explains the various tradeoffs between various filaments. </a:t>
            </a:r>
            <a:endParaRPr lang="en">
              <a:latin typeface="Times New Roman"/>
              <a:cs typeface="Calibri"/>
            </a:endParaRPr>
          </a:p>
          <a:p>
            <a:pPr algn="ctr"/>
            <a:endParaRPr lang="en-US" b="1">
              <a:solidFill>
                <a:srgbClr val="003366"/>
              </a:solidFill>
              <a:latin typeface="Times New Roman"/>
              <a:cs typeface="Arial" panose="020B0604020202020204" pitchFamily="34" charset="0"/>
            </a:endParaRPr>
          </a:p>
        </p:txBody>
      </p:sp>
      <p:sp>
        <p:nvSpPr>
          <p:cNvPr id="10" name="Title 9">
            <a:extLst>
              <a:ext uri="{FF2B5EF4-FFF2-40B4-BE49-F238E27FC236}">
                <a16:creationId xmlns:a16="http://schemas.microsoft.com/office/drawing/2014/main" id="{C84C3C5B-F2FF-C8BC-6E3A-2ED8A0D4F54E}"/>
              </a:ext>
            </a:extLst>
          </p:cNvPr>
          <p:cNvSpPr>
            <a:spLocks noGrp="1"/>
          </p:cNvSpPr>
          <p:nvPr>
            <p:ph type="title"/>
          </p:nvPr>
        </p:nvSpPr>
        <p:spPr/>
        <p:txBody>
          <a:bodyPr/>
          <a:lstStyle/>
          <a:p>
            <a:pPr algn="l"/>
            <a:r>
              <a:rPr lang="en-US" sz="4600">
                <a:latin typeface="Arial"/>
                <a:cs typeface="Arial"/>
              </a:rPr>
              <a:t>Literature Review: pt 4 (Carter)</a:t>
            </a:r>
            <a:endParaRPr lang="en-US" sz="4600" b="0">
              <a:latin typeface="Arial"/>
              <a:cs typeface="Arial"/>
            </a:endParaRPr>
          </a:p>
        </p:txBody>
      </p:sp>
      <p:sp>
        <p:nvSpPr>
          <p:cNvPr id="4" name="TextBox 3">
            <a:extLst>
              <a:ext uri="{FF2B5EF4-FFF2-40B4-BE49-F238E27FC236}">
                <a16:creationId xmlns:a16="http://schemas.microsoft.com/office/drawing/2014/main" id="{AD8A2073-894D-41E4-DB2F-DCE2E1ED6F02}"/>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10</a:t>
            </a:r>
          </a:p>
        </p:txBody>
      </p:sp>
    </p:spTree>
    <p:extLst>
      <p:ext uri="{BB962C8B-B14F-4D97-AF65-F5344CB8AC3E}">
        <p14:creationId xmlns:p14="http://schemas.microsoft.com/office/powerpoint/2010/main" val="2221150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995C-FF8E-8647-9236-568842805C17}"/>
              </a:ext>
            </a:extLst>
          </p:cNvPr>
          <p:cNvSpPr>
            <a:spLocks noGrp="1"/>
          </p:cNvSpPr>
          <p:nvPr>
            <p:ph type="title"/>
          </p:nvPr>
        </p:nvSpPr>
        <p:spPr>
          <a:xfrm>
            <a:off x="839788" y="486049"/>
            <a:ext cx="10512424" cy="1050494"/>
          </a:xfrm>
        </p:spPr>
        <p:txBody>
          <a:bodyPr>
            <a:normAutofit/>
          </a:bodyPr>
          <a:lstStyle/>
          <a:p>
            <a:r>
              <a:rPr lang="en-US" sz="4200">
                <a:solidFill>
                  <a:srgbClr val="003466"/>
                </a:solidFill>
                <a:latin typeface="Arial MT Black"/>
                <a:cs typeface="Arial"/>
              </a:rPr>
              <a:t>Mathematical Modeling - Muscle</a:t>
            </a:r>
            <a:endParaRPr lang="en-US" sz="4200" b="1">
              <a:solidFill>
                <a:srgbClr val="003466"/>
              </a:solidFill>
              <a:latin typeface="Arial MT Black"/>
              <a:cs typeface="Arial"/>
            </a:endParaRPr>
          </a:p>
        </p:txBody>
      </p:sp>
      <p:sp>
        <p:nvSpPr>
          <p:cNvPr id="4" name="Text Placeholder 3">
            <a:extLst>
              <a:ext uri="{FF2B5EF4-FFF2-40B4-BE49-F238E27FC236}">
                <a16:creationId xmlns:a16="http://schemas.microsoft.com/office/drawing/2014/main" id="{D21ABC77-C860-8D45-BF8C-FA2420CD9CB0}"/>
              </a:ext>
            </a:extLst>
          </p:cNvPr>
          <p:cNvSpPr>
            <a:spLocks noGrp="1"/>
          </p:cNvSpPr>
          <p:nvPr>
            <p:ph type="body" sz="half" idx="2"/>
          </p:nvPr>
        </p:nvSpPr>
        <p:spPr>
          <a:xfrm>
            <a:off x="337661" y="1668235"/>
            <a:ext cx="7063924" cy="3657600"/>
          </a:xfrm>
        </p:spPr>
        <p:txBody>
          <a:bodyPr vert="horz" lIns="91440" tIns="45720" rIns="91440" bIns="45720" rtlCol="0" anchor="t">
            <a:normAutofit lnSpcReduction="10000"/>
          </a:bodyPr>
          <a:lstStyle/>
          <a:p>
            <a:r>
              <a:rPr lang="en-US" sz="1700" b="1">
                <a:latin typeface="Arial"/>
                <a:cs typeface="Arial"/>
              </a:rPr>
              <a:t>Assumptions:</a:t>
            </a:r>
            <a:endParaRPr lang="en-US" b="1"/>
          </a:p>
          <a:p>
            <a:pPr marL="285750" indent="-285750">
              <a:buFont typeface="Calibri" panose="020B0604020202020204" pitchFamily="34" charset="0"/>
              <a:buChar char="-"/>
            </a:pPr>
            <a:r>
              <a:rPr lang="en-US" sz="1400">
                <a:solidFill>
                  <a:schemeClr val="tx1"/>
                </a:solidFill>
                <a:latin typeface="Arial"/>
                <a:cs typeface="Arial"/>
              </a:rPr>
              <a:t>Maximum 'bite' force is "produced at horizontal and vertical joint force directions", [20].</a:t>
            </a:r>
            <a:endParaRPr lang="en-US" sz="1400">
              <a:solidFill>
                <a:schemeClr val="tx1"/>
              </a:solidFill>
            </a:endParaRPr>
          </a:p>
          <a:p>
            <a:pPr marL="285750" indent="-285750">
              <a:buFont typeface="Calibri" panose="020B0604020202020204" pitchFamily="34" charset="0"/>
              <a:buChar char="-"/>
            </a:pPr>
            <a:r>
              <a:rPr lang="en-US" sz="1400">
                <a:solidFill>
                  <a:schemeClr val="tx1"/>
                </a:solidFill>
                <a:latin typeface="Arial"/>
                <a:cs typeface="Arial"/>
              </a:rPr>
              <a:t>Temporomandibular Joint is a simple lever model</a:t>
            </a:r>
            <a:endParaRPr lang="en-US" sz="1400">
              <a:solidFill>
                <a:schemeClr val="tx1"/>
              </a:solidFill>
            </a:endParaRPr>
          </a:p>
          <a:p>
            <a:pPr marL="285750" indent="-285750">
              <a:buFont typeface="Calibri" panose="020B0604020202020204" pitchFamily="34" charset="0"/>
              <a:buChar char="-"/>
            </a:pPr>
            <a:r>
              <a:rPr lang="en-US" sz="1400">
                <a:solidFill>
                  <a:schemeClr val="tx1"/>
                </a:solidFill>
                <a:latin typeface="Arial"/>
                <a:cs typeface="Arial"/>
              </a:rPr>
              <a:t>Average Jaw Weight: </a:t>
            </a:r>
            <a:endParaRPr lang="en-US" sz="1400">
              <a:solidFill>
                <a:schemeClr val="tx1"/>
              </a:solidFill>
            </a:endParaRPr>
          </a:p>
          <a:p>
            <a:pPr marL="742950" lvl="1" indent="-285750">
              <a:buFont typeface="Courier New" panose="020B0604020202020204" pitchFamily="34" charset="0"/>
              <a:buChar char="o"/>
            </a:pPr>
            <a:r>
              <a:rPr lang="en-US" sz="1200">
                <a:latin typeface="Arial"/>
                <a:cs typeface="Arial"/>
              </a:rPr>
              <a:t>Head </a:t>
            </a:r>
            <a:r>
              <a:rPr lang="en-US" sz="1200" err="1">
                <a:latin typeface="Arial"/>
                <a:cs typeface="Arial"/>
              </a:rPr>
              <a:t>Wt</a:t>
            </a:r>
            <a:r>
              <a:rPr lang="en-US" sz="1200">
                <a:latin typeface="Arial"/>
                <a:cs typeface="Arial"/>
              </a:rPr>
              <a:t> = 10 – 11lbs [21]</a:t>
            </a:r>
            <a:endParaRPr lang="en-US" sz="1200"/>
          </a:p>
          <a:p>
            <a:pPr marL="742950" lvl="1" indent="-285750">
              <a:buFont typeface="Courier New" panose="020B0604020202020204" pitchFamily="34" charset="0"/>
              <a:buChar char="o"/>
            </a:pPr>
            <a:r>
              <a:rPr lang="en-US" sz="1200">
                <a:latin typeface="Arial"/>
                <a:cs typeface="Arial"/>
              </a:rPr>
              <a:t>Jaw is approx. 20% of head weight/mass</a:t>
            </a:r>
          </a:p>
          <a:p>
            <a:pPr marL="742950" lvl="1" indent="-285750">
              <a:buFont typeface="Courier New" panose="020B0604020202020204" pitchFamily="34" charset="0"/>
              <a:buChar char="o"/>
            </a:pPr>
            <a:r>
              <a:rPr lang="en-US" sz="1200">
                <a:latin typeface="Arial"/>
                <a:cs typeface="Arial"/>
              </a:rPr>
              <a:t>Assumed Jaw </a:t>
            </a:r>
            <a:r>
              <a:rPr lang="en-US" sz="1200" err="1">
                <a:latin typeface="Arial"/>
                <a:cs typeface="Arial"/>
              </a:rPr>
              <a:t>Wt</a:t>
            </a:r>
            <a:r>
              <a:rPr lang="en-US" sz="1200">
                <a:latin typeface="Arial"/>
                <a:cs typeface="Arial"/>
              </a:rPr>
              <a:t> = 2lbs</a:t>
            </a:r>
          </a:p>
          <a:p>
            <a:pPr marL="285750" indent="-285750">
              <a:buFont typeface="Calibri" panose="020B0604020202020204" pitchFamily="34" charset="0"/>
              <a:buChar char="-"/>
            </a:pPr>
            <a:r>
              <a:rPr lang="en-US" sz="1400">
                <a:solidFill>
                  <a:schemeClr val="tx1"/>
                </a:solidFill>
                <a:latin typeface="Arial"/>
                <a:cs typeface="Arial"/>
              </a:rPr>
              <a:t>Maximum Bite Force: F = 275lbf or 1.22kN [22]</a:t>
            </a:r>
            <a:endParaRPr lang="en-US" sz="1400">
              <a:solidFill>
                <a:schemeClr val="tx1"/>
              </a:solidFill>
            </a:endParaRPr>
          </a:p>
          <a:p>
            <a:pPr marL="285750" indent="-285750">
              <a:buFont typeface="Calibri" panose="020B0604020202020204" pitchFamily="34" charset="0"/>
              <a:buChar char="-"/>
            </a:pPr>
            <a:r>
              <a:rPr lang="en-US" sz="1400">
                <a:solidFill>
                  <a:schemeClr val="tx1"/>
                </a:solidFill>
                <a:latin typeface="Arial"/>
                <a:cs typeface="Arial"/>
              </a:rPr>
              <a:t>For patients with 0mm of mouth opening, the jaw would be static.</a:t>
            </a:r>
          </a:p>
          <a:p>
            <a:endParaRPr lang="en-US" b="1">
              <a:latin typeface="Arial"/>
              <a:cs typeface="Arial"/>
            </a:endParaRPr>
          </a:p>
          <a:p>
            <a:r>
              <a:rPr lang="en-US" b="1">
                <a:latin typeface="Arial"/>
                <a:cs typeface="Arial"/>
              </a:rPr>
              <a:t>Equations</a:t>
            </a:r>
            <a:endParaRPr lang="en-US" b="1"/>
          </a:p>
          <a:p>
            <a:r>
              <a:rPr lang="en-US">
                <a:latin typeface="Arial"/>
                <a:cs typeface="Arial"/>
              </a:rPr>
              <a:t>Static Equilibrium - </a:t>
            </a:r>
            <a:endParaRPr lang="en-US"/>
          </a:p>
        </p:txBody>
      </p:sp>
      <p:sp>
        <p:nvSpPr>
          <p:cNvPr id="3" name="TextBox 2">
            <a:extLst>
              <a:ext uri="{FF2B5EF4-FFF2-40B4-BE49-F238E27FC236}">
                <a16:creationId xmlns:a16="http://schemas.microsoft.com/office/drawing/2014/main" id="{F2F23D4D-AA42-59D4-16B9-DC5C26AF58D7}"/>
              </a:ext>
            </a:extLst>
          </p:cNvPr>
          <p:cNvSpPr txBox="1"/>
          <p:nvPr/>
        </p:nvSpPr>
        <p:spPr>
          <a:xfrm>
            <a:off x="61815" y="5469542"/>
            <a:ext cx="82729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[20] T.M.G.J. van </a:t>
            </a:r>
            <a:r>
              <a:rPr lang="en-US" sz="1000" err="1">
                <a:ea typeface="+mn-lt"/>
                <a:cs typeface="+mn-lt"/>
              </a:rPr>
              <a:t>Eijden</a:t>
            </a:r>
            <a:r>
              <a:rPr lang="en-US" sz="1000">
                <a:ea typeface="+mn-lt"/>
                <a:cs typeface="+mn-lt"/>
              </a:rPr>
              <a:t>, E.M. Klok, W.A. </a:t>
            </a:r>
            <a:r>
              <a:rPr lang="en-US" sz="1000" err="1">
                <a:ea typeface="+mn-lt"/>
                <a:cs typeface="+mn-lt"/>
              </a:rPr>
              <a:t>Weijs</a:t>
            </a:r>
            <a:r>
              <a:rPr lang="en-US" sz="1000">
                <a:ea typeface="+mn-lt"/>
                <a:cs typeface="+mn-lt"/>
              </a:rPr>
              <a:t>, J.H. Koolstra, "Mechanical capabilities of the human jaw muscles studied with a mathematical model, Archives of Oral Biology," Volume 33, Issue 11, 1988, Pages 819-826, ISSN 0003-9969, </a:t>
            </a:r>
            <a:r>
              <a:rPr lang="en-US" sz="1000">
                <a:ea typeface="+mn-lt"/>
                <a:cs typeface="+mn-lt"/>
                <a:hlinkClick r:id="rId2">
                  <a:extLst>
                    <a:ext uri="{A12FA001-AC4F-418D-AE19-62706E023703}">
                      <ahyp:hlinkClr xmlns:ahyp="http://schemas.microsoft.com/office/drawing/2018/hyperlinkcolor" val="tx"/>
                    </a:ext>
                  </a:extLst>
                </a:hlinkClick>
              </a:rPr>
              <a:t>https://doi.org/10.1016/0003-9969(88)90106-9</a:t>
            </a:r>
            <a:r>
              <a:rPr lang="en-US" sz="1000">
                <a:ea typeface="+mn-lt"/>
                <a:cs typeface="+mn-lt"/>
              </a:rPr>
              <a:t>. (accessed Feb. 4, 2024)</a:t>
            </a:r>
          </a:p>
          <a:p>
            <a:r>
              <a:rPr lang="en-US" sz="1000">
                <a:solidFill>
                  <a:srgbClr val="2C3E50"/>
                </a:solidFill>
                <a:ea typeface="Calibri"/>
                <a:cs typeface="Calibri" panose="020F0502020204030204"/>
              </a:rPr>
              <a:t>[21] “How Much Does the Human Head Weigh? (Answered) | </a:t>
            </a:r>
            <a:r>
              <a:rPr lang="en-US" sz="1000" err="1">
                <a:solidFill>
                  <a:srgbClr val="2C3E50"/>
                </a:solidFill>
                <a:ea typeface="Calibri"/>
                <a:cs typeface="Calibri" panose="020F0502020204030204"/>
              </a:rPr>
              <a:t>Measuringly</a:t>
            </a:r>
            <a:r>
              <a:rPr lang="en-US" sz="1000">
                <a:solidFill>
                  <a:srgbClr val="2C3E50"/>
                </a:solidFill>
                <a:ea typeface="Calibri"/>
                <a:cs typeface="Calibri" panose="020F0502020204030204"/>
              </a:rPr>
              <a:t>,” Aug. 10, 2023. https://measuringly.com/how-much-does-human-head-weigh/</a:t>
            </a:r>
            <a:endParaRPr lang="en-US" sz="1000">
              <a:ea typeface="Calibri"/>
              <a:cs typeface="Calibri"/>
            </a:endParaRPr>
          </a:p>
          <a:p>
            <a:r>
              <a:rPr lang="en-US" sz="1000">
                <a:ea typeface="Calibri"/>
                <a:cs typeface="Calibri"/>
              </a:rPr>
              <a:t>[22] E. D. Excellence, “How Powerful Is the Jaw? | How Jaw Pain Can Affect Oral Health,” </a:t>
            </a:r>
            <a:r>
              <a:rPr lang="en-US" sz="1000" i="1">
                <a:ea typeface="Calibri"/>
                <a:cs typeface="Calibri" panose="020F0502020204030204"/>
              </a:rPr>
              <a:t>Eastgate Dental Excellence</a:t>
            </a:r>
            <a:r>
              <a:rPr lang="en-US" sz="1000">
                <a:ea typeface="Calibri"/>
                <a:cs typeface="Calibri" panose="020F0502020204030204"/>
              </a:rPr>
              <a:t>, Jan. 31, 2022. https://eastgatedentalexcellence.com/blog/the-human-jaw-and-how-it-affects-your-oral-health/ (accessed Feb. 4, 2024).</a:t>
            </a:r>
            <a:endParaRPr lang="en-US" sz="1000"/>
          </a:p>
        </p:txBody>
      </p:sp>
      <p:pic>
        <p:nvPicPr>
          <p:cNvPr id="5" name="Picture 4" descr="A drawing of a skull&#10;&#10;Description automatically generated">
            <a:extLst>
              <a:ext uri="{FF2B5EF4-FFF2-40B4-BE49-F238E27FC236}">
                <a16:creationId xmlns:a16="http://schemas.microsoft.com/office/drawing/2014/main" id="{22C5E213-12F3-34D4-4F55-9D1C22F990C5}"/>
              </a:ext>
            </a:extLst>
          </p:cNvPr>
          <p:cNvPicPr>
            <a:picLocks noChangeAspect="1"/>
          </p:cNvPicPr>
          <p:nvPr/>
        </p:nvPicPr>
        <p:blipFill rotWithShape="1">
          <a:blip r:embed="rId3"/>
          <a:srcRect l="37198" t="40511" r="5847" b="-135"/>
          <a:stretch/>
        </p:blipFill>
        <p:spPr>
          <a:xfrm>
            <a:off x="8388550" y="3685156"/>
            <a:ext cx="2488683" cy="1950430"/>
          </a:xfrm>
          <a:prstGeom prst="rect">
            <a:avLst/>
          </a:prstGeom>
        </p:spPr>
      </p:pic>
      <p:sp>
        <p:nvSpPr>
          <p:cNvPr id="8" name="TextBox 7">
            <a:extLst>
              <a:ext uri="{FF2B5EF4-FFF2-40B4-BE49-F238E27FC236}">
                <a16:creationId xmlns:a16="http://schemas.microsoft.com/office/drawing/2014/main" id="{CABD35A4-8575-1E97-0CF1-E629F38B894F}"/>
              </a:ext>
            </a:extLst>
          </p:cNvPr>
          <p:cNvSpPr txBox="1"/>
          <p:nvPr/>
        </p:nvSpPr>
        <p:spPr>
          <a:xfrm>
            <a:off x="8722407" y="5767502"/>
            <a:ext cx="18234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cs typeface="Calibri"/>
              </a:rPr>
              <a:t>Fig 5 – Jaw Bite Forces</a:t>
            </a:r>
          </a:p>
        </p:txBody>
      </p:sp>
      <p:sp>
        <p:nvSpPr>
          <p:cNvPr id="10" name="TextBox 9">
            <a:extLst>
              <a:ext uri="{FF2B5EF4-FFF2-40B4-BE49-F238E27FC236}">
                <a16:creationId xmlns:a16="http://schemas.microsoft.com/office/drawing/2014/main" id="{60126899-1C27-D246-38BB-30F56348830B}"/>
              </a:ext>
            </a:extLst>
          </p:cNvPr>
          <p:cNvSpPr txBox="1"/>
          <p:nvPr/>
        </p:nvSpPr>
        <p:spPr>
          <a:xfrm>
            <a:off x="11068737" y="6481183"/>
            <a:ext cx="11232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Shilo: 11</a:t>
            </a:r>
          </a:p>
        </p:txBody>
      </p:sp>
      <p:pic>
        <p:nvPicPr>
          <p:cNvPr id="11" name="Picture 10">
            <a:extLst>
              <a:ext uri="{FF2B5EF4-FFF2-40B4-BE49-F238E27FC236}">
                <a16:creationId xmlns:a16="http://schemas.microsoft.com/office/drawing/2014/main" id="{10536321-8D68-5EEC-E493-B396CEDF8BB7}"/>
              </a:ext>
            </a:extLst>
          </p:cNvPr>
          <p:cNvPicPr>
            <a:picLocks noChangeAspect="1"/>
          </p:cNvPicPr>
          <p:nvPr/>
        </p:nvPicPr>
        <p:blipFill>
          <a:blip r:embed="rId4"/>
          <a:stretch>
            <a:fillRect/>
          </a:stretch>
        </p:blipFill>
        <p:spPr>
          <a:xfrm>
            <a:off x="7541131" y="1771595"/>
            <a:ext cx="3659417" cy="1693909"/>
          </a:xfrm>
          <a:prstGeom prst="rect">
            <a:avLst/>
          </a:prstGeom>
        </p:spPr>
      </p:pic>
      <p:pic>
        <p:nvPicPr>
          <p:cNvPr id="12" name="Picture 11">
            <a:extLst>
              <a:ext uri="{FF2B5EF4-FFF2-40B4-BE49-F238E27FC236}">
                <a16:creationId xmlns:a16="http://schemas.microsoft.com/office/drawing/2014/main" id="{474B1092-4667-744B-35AE-612C36084AC7}"/>
              </a:ext>
            </a:extLst>
          </p:cNvPr>
          <p:cNvPicPr>
            <a:picLocks noChangeAspect="1"/>
          </p:cNvPicPr>
          <p:nvPr/>
        </p:nvPicPr>
        <p:blipFill>
          <a:blip r:embed="rId5"/>
          <a:stretch>
            <a:fillRect/>
          </a:stretch>
        </p:blipFill>
        <p:spPr>
          <a:xfrm>
            <a:off x="2116725" y="4828898"/>
            <a:ext cx="1171025" cy="582953"/>
          </a:xfrm>
          <a:prstGeom prst="rect">
            <a:avLst/>
          </a:prstGeom>
        </p:spPr>
      </p:pic>
    </p:spTree>
    <p:extLst>
      <p:ext uri="{BB962C8B-B14F-4D97-AF65-F5344CB8AC3E}">
        <p14:creationId xmlns:p14="http://schemas.microsoft.com/office/powerpoint/2010/main" val="70561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995C-FF8E-8647-9236-568842805C17}"/>
              </a:ext>
            </a:extLst>
          </p:cNvPr>
          <p:cNvSpPr>
            <a:spLocks noGrp="1"/>
          </p:cNvSpPr>
          <p:nvPr>
            <p:ph type="title"/>
          </p:nvPr>
        </p:nvSpPr>
        <p:spPr>
          <a:xfrm>
            <a:off x="60665" y="477487"/>
            <a:ext cx="12130603" cy="682337"/>
          </a:xfrm>
        </p:spPr>
        <p:txBody>
          <a:bodyPr>
            <a:normAutofit/>
          </a:bodyPr>
          <a:lstStyle/>
          <a:p>
            <a:r>
              <a:rPr lang="en-US" sz="4200">
                <a:solidFill>
                  <a:srgbClr val="003466"/>
                </a:solidFill>
                <a:latin typeface="Arial MT Black"/>
                <a:cs typeface="Arial"/>
              </a:rPr>
              <a:t>Mathematical Modeling – Manufacturing </a:t>
            </a:r>
            <a:endParaRPr lang="en-US" sz="4200" b="1">
              <a:solidFill>
                <a:srgbClr val="003466"/>
              </a:solidFill>
            </a:endParaRPr>
          </a:p>
        </p:txBody>
      </p:sp>
      <p:sp>
        <p:nvSpPr>
          <p:cNvPr id="4" name="Text Placeholder 3">
            <a:extLst>
              <a:ext uri="{FF2B5EF4-FFF2-40B4-BE49-F238E27FC236}">
                <a16:creationId xmlns:a16="http://schemas.microsoft.com/office/drawing/2014/main" id="{D21ABC77-C860-8D45-BF8C-FA2420CD9CB0}"/>
              </a:ext>
            </a:extLst>
          </p:cNvPr>
          <p:cNvSpPr>
            <a:spLocks noGrp="1"/>
          </p:cNvSpPr>
          <p:nvPr>
            <p:ph type="body" sz="half" idx="2"/>
          </p:nvPr>
        </p:nvSpPr>
        <p:spPr>
          <a:xfrm>
            <a:off x="266148" y="1399503"/>
            <a:ext cx="6209577" cy="2142259"/>
          </a:xfrm>
        </p:spPr>
        <p:txBody>
          <a:bodyPr vert="horz" lIns="91440" tIns="45720" rIns="91440" bIns="45720" rtlCol="0" anchor="t">
            <a:normAutofit/>
          </a:bodyPr>
          <a:lstStyle/>
          <a:p>
            <a:r>
              <a:rPr lang="en-US" sz="1800" b="1" u="sng">
                <a:latin typeface="Arial"/>
                <a:cs typeface="Arial"/>
              </a:rPr>
              <a:t>Equations, Engineering Tools</a:t>
            </a:r>
            <a:endParaRPr lang="en-US" sz="1800" b="1" u="sng"/>
          </a:p>
          <a:p>
            <a:pPr marL="285750" indent="-285750">
              <a:buFont typeface="Arial" panose="020B0604020202020204" pitchFamily="34" charset="0"/>
              <a:buChar char="•"/>
            </a:pPr>
            <a:r>
              <a:rPr lang="en-US" sz="1700">
                <a:latin typeface="Arial"/>
                <a:cs typeface="Arial"/>
              </a:rPr>
              <a:t>3D Printer Slicers (</a:t>
            </a:r>
            <a:r>
              <a:rPr lang="en-US" sz="1700" err="1">
                <a:latin typeface="Arial"/>
                <a:cs typeface="Arial"/>
              </a:rPr>
              <a:t>Chitubox</a:t>
            </a:r>
            <a:r>
              <a:rPr lang="en-US" sz="1700">
                <a:latin typeface="Arial"/>
                <a:cs typeface="Arial"/>
              </a:rPr>
              <a:t>, Cura, </a:t>
            </a:r>
            <a:r>
              <a:rPr lang="en-US" sz="1700" err="1">
                <a:latin typeface="Arial"/>
                <a:cs typeface="Arial"/>
              </a:rPr>
              <a:t>Ideamaker</a:t>
            </a:r>
            <a:r>
              <a:rPr lang="en-US" sz="1700">
                <a:latin typeface="Arial"/>
                <a:cs typeface="Arial"/>
              </a:rPr>
              <a:t>)</a:t>
            </a:r>
          </a:p>
          <a:p>
            <a:pPr marL="285750" indent="-285750">
              <a:buFont typeface="Arial" panose="020B0604020202020204" pitchFamily="34" charset="0"/>
              <a:buChar char="•"/>
            </a:pPr>
            <a:r>
              <a:rPr lang="en-US" sz="1700">
                <a:latin typeface="Arial"/>
                <a:cs typeface="Arial"/>
              </a:rPr>
              <a:t>3D Printing Equation (General)</a:t>
            </a:r>
          </a:p>
          <a:p>
            <a:pPr marL="742950" lvl="1" indent="-285750">
              <a:buFont typeface="Courier New" panose="020B0604020202020204" pitchFamily="34" charset="0"/>
              <a:buChar char="o"/>
            </a:pPr>
            <a:r>
              <a:rPr lang="en-US" b="1">
                <a:solidFill>
                  <a:srgbClr val="003366"/>
                </a:solidFill>
                <a:latin typeface="Arial"/>
                <a:cs typeface="Arial"/>
              </a:rPr>
              <a:t>Max </a:t>
            </a:r>
            <a:r>
              <a:rPr lang="en-US" b="1" err="1">
                <a:solidFill>
                  <a:srgbClr val="003366"/>
                </a:solidFill>
                <a:latin typeface="Arial"/>
                <a:cs typeface="Arial"/>
              </a:rPr>
              <a:t>Speed</a:t>
            </a:r>
            <a:r>
              <a:rPr lang="en-US" b="1" baseline="-25000" err="1">
                <a:solidFill>
                  <a:srgbClr val="003366"/>
                </a:solidFill>
                <a:latin typeface="Arial"/>
                <a:cs typeface="Arial"/>
              </a:rPr>
              <a:t>Rec</a:t>
            </a:r>
            <a:r>
              <a:rPr lang="en-US" b="1" baseline="-25000">
                <a:solidFill>
                  <a:srgbClr val="003366"/>
                </a:solidFill>
                <a:latin typeface="Arial"/>
                <a:cs typeface="Arial"/>
              </a:rPr>
              <a:t>. </a:t>
            </a:r>
            <a:r>
              <a:rPr lang="en-US" b="1">
                <a:solidFill>
                  <a:srgbClr val="003366"/>
                </a:solidFill>
                <a:latin typeface="Arial"/>
                <a:cs typeface="Arial"/>
              </a:rPr>
              <a:t>= (Flow </a:t>
            </a:r>
            <a:r>
              <a:rPr lang="en-US" b="1" err="1">
                <a:solidFill>
                  <a:srgbClr val="003366"/>
                </a:solidFill>
                <a:latin typeface="Arial"/>
                <a:cs typeface="Arial"/>
              </a:rPr>
              <a:t>Rate</a:t>
            </a:r>
            <a:r>
              <a:rPr lang="en-US" b="1" baseline="-25000" err="1">
                <a:solidFill>
                  <a:srgbClr val="003366"/>
                </a:solidFill>
                <a:latin typeface="Arial"/>
                <a:cs typeface="Arial"/>
              </a:rPr>
              <a:t>Max</a:t>
            </a:r>
            <a:r>
              <a:rPr lang="en-US" b="1">
                <a:solidFill>
                  <a:srgbClr val="003366"/>
                </a:solidFill>
                <a:latin typeface="Arial"/>
                <a:cs typeface="Arial"/>
              </a:rPr>
              <a:t>)</a:t>
            </a:r>
            <a:r>
              <a:rPr lang="en-US" b="1" baseline="-25000">
                <a:solidFill>
                  <a:srgbClr val="003366"/>
                </a:solidFill>
                <a:latin typeface="Arial"/>
                <a:cs typeface="Arial"/>
              </a:rPr>
              <a:t> </a:t>
            </a:r>
            <a:r>
              <a:rPr lang="en-US" b="1">
                <a:solidFill>
                  <a:srgbClr val="003366"/>
                </a:solidFill>
                <a:latin typeface="Arial"/>
                <a:cs typeface="Arial"/>
              </a:rPr>
              <a:t>/ (</a:t>
            </a:r>
            <a:r>
              <a:rPr lang="en-US" b="1" err="1">
                <a:solidFill>
                  <a:srgbClr val="003366"/>
                </a:solidFill>
                <a:latin typeface="Arial"/>
                <a:cs typeface="Arial"/>
              </a:rPr>
              <a:t>Height</a:t>
            </a:r>
            <a:r>
              <a:rPr lang="en-US" b="1" baseline="-25000" err="1">
                <a:solidFill>
                  <a:srgbClr val="003366"/>
                </a:solidFill>
                <a:latin typeface="Arial"/>
                <a:cs typeface="Arial"/>
              </a:rPr>
              <a:t>Layer</a:t>
            </a:r>
            <a:r>
              <a:rPr lang="en-US" b="1">
                <a:solidFill>
                  <a:srgbClr val="003366"/>
                </a:solidFill>
                <a:latin typeface="Arial"/>
                <a:cs typeface="Arial"/>
              </a:rPr>
              <a:t> * Extrusion Width)</a:t>
            </a:r>
            <a:endParaRPr lang="en-US">
              <a:solidFill>
                <a:srgbClr val="000000"/>
              </a:solidFill>
              <a:latin typeface="Arial"/>
              <a:cs typeface="Arial"/>
            </a:endParaRPr>
          </a:p>
          <a:p>
            <a:pPr marL="285750" indent="-285750">
              <a:buFont typeface="Arial" panose="020B0604020202020204" pitchFamily="34" charset="0"/>
              <a:buChar char="•"/>
            </a:pPr>
            <a:r>
              <a:rPr lang="en-US" b="1">
                <a:solidFill>
                  <a:srgbClr val="003366"/>
                </a:solidFill>
                <a:latin typeface="Arial"/>
                <a:cs typeface="Arial"/>
              </a:rPr>
              <a:t>Flow Rate Equation:</a:t>
            </a:r>
            <a:endParaRPr lang="en-US">
              <a:solidFill>
                <a:srgbClr val="000000"/>
              </a:solidFill>
              <a:latin typeface="Arial"/>
              <a:cs typeface="Arial"/>
            </a:endParaRPr>
          </a:p>
          <a:p>
            <a:pPr marL="742950" lvl="1" indent="-285750">
              <a:buChar char="•"/>
            </a:pPr>
            <a:r>
              <a:rPr lang="en-US" b="1">
                <a:solidFill>
                  <a:srgbClr val="003366"/>
                </a:solidFill>
                <a:latin typeface="Arial"/>
                <a:cs typeface="Arial"/>
              </a:rPr>
              <a:t>Flow Rate = Nozzle Size (mm) x (</a:t>
            </a:r>
            <a:r>
              <a:rPr lang="en-US" b="1" err="1">
                <a:solidFill>
                  <a:srgbClr val="003366"/>
                </a:solidFill>
                <a:latin typeface="Arial"/>
                <a:cs typeface="Arial"/>
              </a:rPr>
              <a:t>Height</a:t>
            </a:r>
            <a:r>
              <a:rPr lang="en-US" b="1" baseline="-25000" err="1">
                <a:solidFill>
                  <a:srgbClr val="003366"/>
                </a:solidFill>
                <a:latin typeface="Arial"/>
                <a:cs typeface="Arial"/>
              </a:rPr>
              <a:t>Layer</a:t>
            </a:r>
            <a:r>
              <a:rPr lang="en-US" b="1">
                <a:solidFill>
                  <a:srgbClr val="003366"/>
                </a:solidFill>
                <a:latin typeface="Arial"/>
                <a:cs typeface="Arial"/>
              </a:rPr>
              <a:t> * Print Speed)</a:t>
            </a:r>
            <a:endParaRPr lang="en-US">
              <a:solidFill>
                <a:srgbClr val="000000"/>
              </a:solidFill>
              <a:latin typeface="Arial"/>
              <a:cs typeface="Arial"/>
            </a:endParaRPr>
          </a:p>
          <a:p>
            <a:pPr marL="285750" indent="-285750">
              <a:buFont typeface="Arial" panose="020B0604020202020204" pitchFamily="34" charset="0"/>
              <a:buChar char="•"/>
            </a:pPr>
            <a:endParaRPr lang="en-US" sz="1700">
              <a:latin typeface="Arial"/>
              <a:cs typeface="Arial"/>
            </a:endParaRPr>
          </a:p>
          <a:p>
            <a:pPr marL="285750" indent="-285750">
              <a:buFont typeface="Arial" panose="020B0604020202020204" pitchFamily="34" charset="0"/>
              <a:buChar char="•"/>
            </a:pPr>
            <a:endParaRPr lang="en-US" sz="1700">
              <a:latin typeface="Arial"/>
              <a:cs typeface="Arial"/>
            </a:endParaRPr>
          </a:p>
          <a:p>
            <a:pPr marL="285750" indent="-285750">
              <a:buChar char="•"/>
            </a:pPr>
            <a:endParaRPr lang="en-US" sz="1700"/>
          </a:p>
          <a:p>
            <a:endParaRPr lang="en-US"/>
          </a:p>
          <a:p>
            <a:endParaRPr lang="en-US"/>
          </a:p>
        </p:txBody>
      </p:sp>
      <p:sp>
        <p:nvSpPr>
          <p:cNvPr id="5" name="TextBox 4">
            <a:extLst>
              <a:ext uri="{FF2B5EF4-FFF2-40B4-BE49-F238E27FC236}">
                <a16:creationId xmlns:a16="http://schemas.microsoft.com/office/drawing/2014/main" id="{9411CC2A-DB3D-1DC1-A73F-E39CC7859D61}"/>
              </a:ext>
            </a:extLst>
          </p:cNvPr>
          <p:cNvSpPr txBox="1"/>
          <p:nvPr/>
        </p:nvSpPr>
        <p:spPr>
          <a:xfrm>
            <a:off x="6261419" y="1299964"/>
            <a:ext cx="5848982" cy="2400657"/>
          </a:xfrm>
          <a:prstGeom prst="rect">
            <a:avLst/>
          </a:prstGeom>
          <a:noFill/>
        </p:spPr>
        <p:txBody>
          <a:bodyPr wrap="square" lIns="91440" tIns="45720" rIns="91440" bIns="45720" rtlCol="0" anchor="t">
            <a:spAutoFit/>
          </a:bodyPr>
          <a:lstStyle/>
          <a:p>
            <a:pPr algn="ctr"/>
            <a:r>
              <a:rPr lang="en-US" sz="2200" b="1" u="sng">
                <a:latin typeface="Arial"/>
                <a:cs typeface="Arial"/>
              </a:rPr>
              <a:t>Example:</a:t>
            </a:r>
            <a:endParaRPr lang="en-US">
              <a:cs typeface="Calibri"/>
            </a:endParaRPr>
          </a:p>
          <a:p>
            <a:pPr algn="ctr"/>
            <a:r>
              <a:rPr lang="en-US" sz="2000" b="1">
                <a:latin typeface="Arial"/>
                <a:cs typeface="Arial"/>
              </a:rPr>
              <a:t>Max </a:t>
            </a:r>
            <a:r>
              <a:rPr lang="en-US" sz="2000" b="1" err="1">
                <a:latin typeface="Arial"/>
                <a:cs typeface="Arial"/>
              </a:rPr>
              <a:t>Speed</a:t>
            </a:r>
            <a:r>
              <a:rPr lang="en-US" sz="1300" b="1" baseline="-25000" err="1">
                <a:latin typeface="Arial"/>
                <a:cs typeface="Arial"/>
              </a:rPr>
              <a:t>Rec</a:t>
            </a:r>
            <a:r>
              <a:rPr lang="en-US" sz="1300" b="1" baseline="-25000">
                <a:latin typeface="Arial"/>
                <a:cs typeface="Arial"/>
              </a:rPr>
              <a:t>. </a:t>
            </a:r>
            <a:r>
              <a:rPr lang="en-US" sz="2000" b="1">
                <a:latin typeface="Arial"/>
                <a:cs typeface="Arial"/>
              </a:rPr>
              <a:t>= (13 mm^3/s)</a:t>
            </a:r>
            <a:r>
              <a:rPr lang="en-US" sz="1300" b="1" baseline="-25000">
                <a:latin typeface="Arial"/>
                <a:cs typeface="Arial"/>
              </a:rPr>
              <a:t> </a:t>
            </a:r>
            <a:r>
              <a:rPr lang="en-US" sz="2000" b="1">
                <a:latin typeface="Arial"/>
                <a:cs typeface="Arial"/>
              </a:rPr>
              <a:t>/ (0.2 mm * 0.6 mm)</a:t>
            </a:r>
            <a:endParaRPr lang="en-US" sz="2000">
              <a:solidFill>
                <a:srgbClr val="000000"/>
              </a:solidFill>
              <a:latin typeface="Arial"/>
              <a:cs typeface="Arial"/>
            </a:endParaRPr>
          </a:p>
          <a:p>
            <a:pPr algn="ctr"/>
            <a:r>
              <a:rPr lang="en-US" sz="2000" b="1">
                <a:latin typeface="Arial"/>
                <a:cs typeface="Arial"/>
              </a:rPr>
              <a:t>Max </a:t>
            </a:r>
            <a:r>
              <a:rPr lang="en-US" sz="2000" b="1" err="1">
                <a:latin typeface="Arial"/>
                <a:cs typeface="Arial"/>
              </a:rPr>
              <a:t>Speed</a:t>
            </a:r>
            <a:r>
              <a:rPr lang="en-US" sz="900" b="1" baseline="-25000" err="1">
                <a:latin typeface="Arial"/>
                <a:cs typeface="Arial"/>
              </a:rPr>
              <a:t>Rec</a:t>
            </a:r>
            <a:r>
              <a:rPr lang="en-US" sz="900" b="1" baseline="-25000">
                <a:latin typeface="Arial"/>
                <a:cs typeface="Arial"/>
              </a:rPr>
              <a:t>. </a:t>
            </a:r>
            <a:r>
              <a:rPr lang="en-US" sz="2000" b="1">
                <a:latin typeface="Arial"/>
                <a:cs typeface="Arial"/>
              </a:rPr>
              <a:t>= 108 mm/s</a:t>
            </a:r>
            <a:endParaRPr lang="en-US">
              <a:latin typeface="Calibri" panose="020F0502020204030204"/>
              <a:cs typeface="Calibri" panose="020F0502020204030204"/>
            </a:endParaRPr>
          </a:p>
          <a:p>
            <a:pPr algn="ctr"/>
            <a:endParaRPr lang="en-US" sz="2200" b="1" u="sng">
              <a:latin typeface="Arial"/>
              <a:cs typeface="Arial"/>
            </a:endParaRPr>
          </a:p>
          <a:p>
            <a:pPr algn="ctr"/>
            <a:endParaRPr lang="en-US" sz="2200" b="1" u="sng">
              <a:latin typeface="Arial"/>
              <a:cs typeface="Arial"/>
            </a:endParaRPr>
          </a:p>
          <a:p>
            <a:pPr algn="ctr"/>
            <a:endParaRPr lang="en-US" sz="2200" b="1" u="sng">
              <a:latin typeface="Arial"/>
              <a:cs typeface="Arial"/>
            </a:endParaRPr>
          </a:p>
          <a:p>
            <a:pPr algn="ctr"/>
            <a:endParaRPr lang="en-US" sz="2200" b="1" u="sng">
              <a:latin typeface="Arial"/>
              <a:cs typeface="Arial"/>
            </a:endParaRPr>
          </a:p>
        </p:txBody>
      </p:sp>
      <p:pic>
        <p:nvPicPr>
          <p:cNvPr id="6" name="Picture 5" descr="Infographic: Compare plastic 3D printing processes: selective laser sintering (SLS), fused deposition modeling (FDM) and stereolithography (SLA).">
            <a:extLst>
              <a:ext uri="{FF2B5EF4-FFF2-40B4-BE49-F238E27FC236}">
                <a16:creationId xmlns:a16="http://schemas.microsoft.com/office/drawing/2014/main" id="{245AE7A7-E969-0EB6-0D18-BA8D340A51FD}"/>
              </a:ext>
            </a:extLst>
          </p:cNvPr>
          <p:cNvPicPr>
            <a:picLocks noChangeAspect="1"/>
          </p:cNvPicPr>
          <p:nvPr/>
        </p:nvPicPr>
        <p:blipFill rotWithShape="1">
          <a:blip r:embed="rId2"/>
          <a:srcRect t="11232" r="-256" b="67391"/>
          <a:stretch/>
        </p:blipFill>
        <p:spPr>
          <a:xfrm>
            <a:off x="6334990" y="3964596"/>
            <a:ext cx="5713266" cy="2293355"/>
          </a:xfrm>
          <a:prstGeom prst="rect">
            <a:avLst/>
          </a:prstGeom>
          <a:ln w="28575">
            <a:solidFill>
              <a:srgbClr val="182A58"/>
            </a:solidFill>
          </a:ln>
        </p:spPr>
      </p:pic>
      <p:pic>
        <p:nvPicPr>
          <p:cNvPr id="7" name="Picture 6" descr="Infographic: Compare plastic 3D printing processes: selective laser sintering (SLS), fused deposition modeling (FDM) and stereolithography (SLA).">
            <a:extLst>
              <a:ext uri="{FF2B5EF4-FFF2-40B4-BE49-F238E27FC236}">
                <a16:creationId xmlns:a16="http://schemas.microsoft.com/office/drawing/2014/main" id="{BA875204-1C7C-38E7-FA51-AF739D3C62A7}"/>
              </a:ext>
            </a:extLst>
          </p:cNvPr>
          <p:cNvPicPr>
            <a:picLocks noChangeAspect="1"/>
          </p:cNvPicPr>
          <p:nvPr/>
        </p:nvPicPr>
        <p:blipFill rotWithShape="1">
          <a:blip r:embed="rId2"/>
          <a:srcRect l="269" t="34615" r="-67" b="37037"/>
          <a:stretch/>
        </p:blipFill>
        <p:spPr>
          <a:xfrm>
            <a:off x="158461" y="3967595"/>
            <a:ext cx="5701135" cy="2289950"/>
          </a:xfrm>
          <a:prstGeom prst="rect">
            <a:avLst/>
          </a:prstGeom>
          <a:ln w="28575">
            <a:solidFill>
              <a:schemeClr val="tx1"/>
            </a:solidFill>
          </a:ln>
        </p:spPr>
      </p:pic>
      <p:sp>
        <p:nvSpPr>
          <p:cNvPr id="9" name="TextBox 8">
            <a:extLst>
              <a:ext uri="{FF2B5EF4-FFF2-40B4-BE49-F238E27FC236}">
                <a16:creationId xmlns:a16="http://schemas.microsoft.com/office/drawing/2014/main" id="{6FBDBF28-25C0-CCE8-392B-31C25DCA0378}"/>
              </a:ext>
            </a:extLst>
          </p:cNvPr>
          <p:cNvSpPr txBox="1"/>
          <p:nvPr/>
        </p:nvSpPr>
        <p:spPr>
          <a:xfrm>
            <a:off x="1750236" y="3606934"/>
            <a:ext cx="2328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cs typeface="Calibri"/>
              </a:rPr>
              <a:t>Fig 6 – SLA Printing</a:t>
            </a:r>
            <a:endParaRPr lang="en-US" u="sng"/>
          </a:p>
        </p:txBody>
      </p:sp>
      <p:sp>
        <p:nvSpPr>
          <p:cNvPr id="11" name="TextBox 10">
            <a:extLst>
              <a:ext uri="{FF2B5EF4-FFF2-40B4-BE49-F238E27FC236}">
                <a16:creationId xmlns:a16="http://schemas.microsoft.com/office/drawing/2014/main" id="{ECE468B4-D4BB-0079-7C29-8A75084C3AC3}"/>
              </a:ext>
            </a:extLst>
          </p:cNvPr>
          <p:cNvSpPr txBox="1"/>
          <p:nvPr/>
        </p:nvSpPr>
        <p:spPr>
          <a:xfrm>
            <a:off x="7924168" y="3606934"/>
            <a:ext cx="2328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cs typeface="Calibri"/>
              </a:rPr>
              <a:t>Fig 7 – FDM Printing</a:t>
            </a:r>
            <a:endParaRPr lang="en-US" u="sng"/>
          </a:p>
        </p:txBody>
      </p:sp>
      <p:sp>
        <p:nvSpPr>
          <p:cNvPr id="13" name="TextBox 12">
            <a:extLst>
              <a:ext uri="{FF2B5EF4-FFF2-40B4-BE49-F238E27FC236}">
                <a16:creationId xmlns:a16="http://schemas.microsoft.com/office/drawing/2014/main" id="{485FF127-6BD9-F63C-4212-F4FA0EF4DBF9}"/>
              </a:ext>
            </a:extLst>
          </p:cNvPr>
          <p:cNvSpPr txBox="1"/>
          <p:nvPr/>
        </p:nvSpPr>
        <p:spPr>
          <a:xfrm>
            <a:off x="10889148" y="6489842"/>
            <a:ext cx="1302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12</a:t>
            </a:r>
          </a:p>
        </p:txBody>
      </p:sp>
    </p:spTree>
    <p:extLst>
      <p:ext uri="{BB962C8B-B14F-4D97-AF65-F5344CB8AC3E}">
        <p14:creationId xmlns:p14="http://schemas.microsoft.com/office/powerpoint/2010/main" val="100725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995C-FF8E-8647-9236-568842805C17}"/>
              </a:ext>
            </a:extLst>
          </p:cNvPr>
          <p:cNvSpPr>
            <a:spLocks noGrp="1"/>
          </p:cNvSpPr>
          <p:nvPr>
            <p:ph type="title"/>
          </p:nvPr>
        </p:nvSpPr>
        <p:spPr>
          <a:xfrm>
            <a:off x="839788" y="119160"/>
            <a:ext cx="10512424" cy="1050494"/>
          </a:xfrm>
        </p:spPr>
        <p:txBody>
          <a:bodyPr>
            <a:normAutofit/>
          </a:bodyPr>
          <a:lstStyle/>
          <a:p>
            <a:r>
              <a:rPr lang="en-US" sz="4200">
                <a:solidFill>
                  <a:srgbClr val="003466"/>
                </a:solidFill>
                <a:latin typeface="Arial MT Black"/>
                <a:cs typeface="Arial"/>
              </a:rPr>
              <a:t>Mathematical Modeling - Dental</a:t>
            </a:r>
            <a:endParaRPr lang="en-US" sz="4200" b="1">
              <a:solidFill>
                <a:srgbClr val="003466"/>
              </a:solidFill>
            </a:endParaRPr>
          </a:p>
        </p:txBody>
      </p:sp>
      <p:sp>
        <p:nvSpPr>
          <p:cNvPr id="4" name="Text Placeholder 3">
            <a:extLst>
              <a:ext uri="{FF2B5EF4-FFF2-40B4-BE49-F238E27FC236}">
                <a16:creationId xmlns:a16="http://schemas.microsoft.com/office/drawing/2014/main" id="{D21ABC77-C860-8D45-BF8C-FA2420CD9CB0}"/>
              </a:ext>
            </a:extLst>
          </p:cNvPr>
          <p:cNvSpPr>
            <a:spLocks noGrp="1"/>
          </p:cNvSpPr>
          <p:nvPr>
            <p:ph type="body" sz="half" idx="2"/>
          </p:nvPr>
        </p:nvSpPr>
        <p:spPr>
          <a:xfrm>
            <a:off x="245050" y="1168241"/>
            <a:ext cx="6211245" cy="3657600"/>
          </a:xfrm>
        </p:spPr>
        <p:txBody>
          <a:bodyPr vert="horz" lIns="91440" tIns="45720" rIns="91440" bIns="45720" rtlCol="0" anchor="t">
            <a:normAutofit/>
          </a:bodyPr>
          <a:lstStyle/>
          <a:p>
            <a:pPr marL="342900" indent="-342900">
              <a:buAutoNum type="arabicPeriod"/>
            </a:pPr>
            <a:r>
              <a:rPr lang="en-US" sz="1700" b="1">
                <a:latin typeface="Arial"/>
                <a:cs typeface="Arial"/>
              </a:rPr>
              <a:t>Equations</a:t>
            </a:r>
            <a:endParaRPr lang="en-US" sz="1700" b="1"/>
          </a:p>
          <a:p>
            <a:r>
              <a:rPr lang="en-US" sz="1700">
                <a:latin typeface="Arial"/>
                <a:cs typeface="Arial"/>
              </a:rPr>
              <a:t>Pressure and Tooth Fracture Propagation</a:t>
            </a:r>
          </a:p>
          <a:p>
            <a:endParaRPr lang="en-US" sz="1700">
              <a:latin typeface="Arial"/>
              <a:cs typeface="Arial"/>
            </a:endParaRPr>
          </a:p>
          <a:p>
            <a:endParaRPr lang="en-US" sz="1700">
              <a:latin typeface="Arial"/>
              <a:cs typeface="Arial"/>
            </a:endParaRPr>
          </a:p>
          <a:p>
            <a:r>
              <a:rPr lang="en-US" b="1">
                <a:latin typeface="Arial"/>
                <a:cs typeface="Arial"/>
              </a:rPr>
              <a:t>2. Engineering Tools</a:t>
            </a:r>
            <a:endParaRPr lang="en-US" b="1"/>
          </a:p>
          <a:p>
            <a:r>
              <a:rPr lang="en-US">
                <a:latin typeface="Arial"/>
                <a:cs typeface="Arial"/>
              </a:rPr>
              <a:t>Compression force testers, Radial compression force testers, Online pressure simulator</a:t>
            </a:r>
            <a:endParaRPr lang="en-US" b="1">
              <a:latin typeface="Arial"/>
              <a:cs typeface="Arial"/>
            </a:endParaRPr>
          </a:p>
          <a:p>
            <a:endParaRPr lang="en-US"/>
          </a:p>
          <a:p>
            <a:endParaRPr lang="en-US"/>
          </a:p>
        </p:txBody>
      </p:sp>
      <p:sp>
        <p:nvSpPr>
          <p:cNvPr id="5" name="TextBox 4">
            <a:extLst>
              <a:ext uri="{FF2B5EF4-FFF2-40B4-BE49-F238E27FC236}">
                <a16:creationId xmlns:a16="http://schemas.microsoft.com/office/drawing/2014/main" id="{A0ADD50A-7707-476B-5B98-F2A120304D75}"/>
              </a:ext>
            </a:extLst>
          </p:cNvPr>
          <p:cNvSpPr txBox="1"/>
          <p:nvPr/>
        </p:nvSpPr>
        <p:spPr>
          <a:xfrm>
            <a:off x="10880489" y="6489842"/>
            <a:ext cx="13115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13</a:t>
            </a:r>
          </a:p>
        </p:txBody>
      </p:sp>
      <p:pic>
        <p:nvPicPr>
          <p:cNvPr id="7" name="Picture 6" descr="A black and white math equation&#10;&#10;Description automatically generated">
            <a:extLst>
              <a:ext uri="{FF2B5EF4-FFF2-40B4-BE49-F238E27FC236}">
                <a16:creationId xmlns:a16="http://schemas.microsoft.com/office/drawing/2014/main" id="{7CD0E91D-300D-BAE4-25FD-8BF63AD3BD70}"/>
              </a:ext>
            </a:extLst>
          </p:cNvPr>
          <p:cNvPicPr>
            <a:picLocks noChangeAspect="1"/>
          </p:cNvPicPr>
          <p:nvPr/>
        </p:nvPicPr>
        <p:blipFill>
          <a:blip r:embed="rId2"/>
          <a:stretch>
            <a:fillRect/>
          </a:stretch>
        </p:blipFill>
        <p:spPr>
          <a:xfrm>
            <a:off x="413474" y="1889381"/>
            <a:ext cx="1141739" cy="728639"/>
          </a:xfrm>
          <a:prstGeom prst="rect">
            <a:avLst/>
          </a:prstGeom>
        </p:spPr>
      </p:pic>
      <p:pic>
        <p:nvPicPr>
          <p:cNvPr id="8" name="Picture 7" descr="Compressive Strength Testing of Plastics">
            <a:extLst>
              <a:ext uri="{FF2B5EF4-FFF2-40B4-BE49-F238E27FC236}">
                <a16:creationId xmlns:a16="http://schemas.microsoft.com/office/drawing/2014/main" id="{BF5F12EF-785B-2D76-63D6-4508A7836F35}"/>
              </a:ext>
            </a:extLst>
          </p:cNvPr>
          <p:cNvPicPr>
            <a:picLocks noChangeAspect="1"/>
          </p:cNvPicPr>
          <p:nvPr/>
        </p:nvPicPr>
        <p:blipFill>
          <a:blip r:embed="rId3"/>
          <a:stretch>
            <a:fillRect/>
          </a:stretch>
        </p:blipFill>
        <p:spPr>
          <a:xfrm>
            <a:off x="841132" y="3523638"/>
            <a:ext cx="2857500" cy="1895475"/>
          </a:xfrm>
          <a:prstGeom prst="rect">
            <a:avLst/>
          </a:prstGeom>
        </p:spPr>
      </p:pic>
      <p:sp>
        <p:nvSpPr>
          <p:cNvPr id="18" name="TextBox 17">
            <a:extLst>
              <a:ext uri="{FF2B5EF4-FFF2-40B4-BE49-F238E27FC236}">
                <a16:creationId xmlns:a16="http://schemas.microsoft.com/office/drawing/2014/main" id="{E7D2FDCE-956F-0614-C018-E6061E52F638}"/>
              </a:ext>
            </a:extLst>
          </p:cNvPr>
          <p:cNvSpPr txBox="1"/>
          <p:nvPr/>
        </p:nvSpPr>
        <p:spPr>
          <a:xfrm>
            <a:off x="906136" y="5417275"/>
            <a:ext cx="27376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cs typeface="Calibri"/>
              </a:rPr>
              <a:t>Fig 8 – Compression Test Machine</a:t>
            </a:r>
          </a:p>
        </p:txBody>
      </p:sp>
      <p:sp>
        <p:nvSpPr>
          <p:cNvPr id="20" name="TextBox 19">
            <a:extLst>
              <a:ext uri="{FF2B5EF4-FFF2-40B4-BE49-F238E27FC236}">
                <a16:creationId xmlns:a16="http://schemas.microsoft.com/office/drawing/2014/main" id="{A262F96F-269D-386F-6CDA-56F912CD2EF5}"/>
              </a:ext>
            </a:extLst>
          </p:cNvPr>
          <p:cNvSpPr txBox="1"/>
          <p:nvPr/>
        </p:nvSpPr>
        <p:spPr>
          <a:xfrm>
            <a:off x="6978208" y="1170998"/>
            <a:ext cx="5019411"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latin typeface="Arial"/>
                <a:cs typeface="Calibri"/>
              </a:rPr>
              <a:t>3. Example (No Teeth vs Teeth)</a:t>
            </a:r>
          </a:p>
          <a:p>
            <a:r>
              <a:rPr lang="en-US" sz="1700">
                <a:latin typeface="Arial"/>
                <a:cs typeface="Calibri"/>
              </a:rPr>
              <a:t>Max Pressure from source: 44.6 –74.4 Kg/m^2.</a:t>
            </a:r>
          </a:p>
          <a:p>
            <a:endParaRPr lang="en-US" sz="1700">
              <a:latin typeface="Arial"/>
              <a:cs typeface="Calibri"/>
            </a:endParaRPr>
          </a:p>
          <a:p>
            <a:r>
              <a:rPr lang="en-US" sz="1700">
                <a:latin typeface="Arial"/>
                <a:cs typeface="Calibri"/>
              </a:rPr>
              <a:t>F = 230 – 251 N</a:t>
            </a:r>
          </a:p>
          <a:p>
            <a:r>
              <a:rPr lang="en-US" sz="1700">
                <a:latin typeface="Arial"/>
                <a:cs typeface="Calibri"/>
              </a:rPr>
              <a:t>L = 16.44cm--19.33cm     W = 0.71cm--1.10cm</a:t>
            </a:r>
          </a:p>
          <a:p>
            <a:r>
              <a:rPr lang="en-US" sz="1700">
                <a:latin typeface="Arial"/>
                <a:cs typeface="Calibri"/>
              </a:rPr>
              <a:t>A = 11.67cm^2—21.26cm^2</a:t>
            </a:r>
          </a:p>
          <a:p>
            <a:r>
              <a:rPr lang="en-US" sz="1700">
                <a:latin typeface="Arial"/>
                <a:cs typeface="Calibri"/>
              </a:rPr>
              <a:t>P = 197 kPa – 108 kPa</a:t>
            </a:r>
          </a:p>
        </p:txBody>
      </p:sp>
      <p:pic>
        <p:nvPicPr>
          <p:cNvPr id="22" name="Picture 21" descr="A black text with a white background&#10;&#10;Description automatically generated">
            <a:extLst>
              <a:ext uri="{FF2B5EF4-FFF2-40B4-BE49-F238E27FC236}">
                <a16:creationId xmlns:a16="http://schemas.microsoft.com/office/drawing/2014/main" id="{2480D93B-4147-5E02-C476-C60F06028A9F}"/>
              </a:ext>
            </a:extLst>
          </p:cNvPr>
          <p:cNvPicPr>
            <a:picLocks noChangeAspect="1"/>
          </p:cNvPicPr>
          <p:nvPr/>
        </p:nvPicPr>
        <p:blipFill>
          <a:blip r:embed="rId4"/>
          <a:stretch>
            <a:fillRect/>
          </a:stretch>
        </p:blipFill>
        <p:spPr>
          <a:xfrm>
            <a:off x="2090069" y="1887383"/>
            <a:ext cx="2382983" cy="609600"/>
          </a:xfrm>
          <a:prstGeom prst="rect">
            <a:avLst/>
          </a:prstGeom>
        </p:spPr>
      </p:pic>
      <p:sp>
        <p:nvSpPr>
          <p:cNvPr id="23" name="TextBox 22">
            <a:extLst>
              <a:ext uri="{FF2B5EF4-FFF2-40B4-BE49-F238E27FC236}">
                <a16:creationId xmlns:a16="http://schemas.microsoft.com/office/drawing/2014/main" id="{06F7C97D-92C5-5E94-D52E-D1E2775EDDD2}"/>
              </a:ext>
            </a:extLst>
          </p:cNvPr>
          <p:cNvSpPr txBox="1"/>
          <p:nvPr/>
        </p:nvSpPr>
        <p:spPr>
          <a:xfrm>
            <a:off x="7251604" y="6064077"/>
            <a:ext cx="36271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a:cs typeface="Calibri"/>
              </a:rPr>
              <a:t>Fig 9 – Dental Restorative Stress-Strain Graph</a:t>
            </a:r>
          </a:p>
        </p:txBody>
      </p:sp>
      <p:pic>
        <p:nvPicPr>
          <p:cNvPr id="24" name="Picture 23" descr="A graph of different types of strain&#10;&#10;Description automatically generated">
            <a:extLst>
              <a:ext uri="{FF2B5EF4-FFF2-40B4-BE49-F238E27FC236}">
                <a16:creationId xmlns:a16="http://schemas.microsoft.com/office/drawing/2014/main" id="{CD217486-CEFF-4EDF-6FE0-153BB707D9F4}"/>
              </a:ext>
            </a:extLst>
          </p:cNvPr>
          <p:cNvPicPr>
            <a:picLocks noChangeAspect="1"/>
          </p:cNvPicPr>
          <p:nvPr/>
        </p:nvPicPr>
        <p:blipFill>
          <a:blip r:embed="rId5"/>
          <a:stretch>
            <a:fillRect/>
          </a:stretch>
        </p:blipFill>
        <p:spPr>
          <a:xfrm>
            <a:off x="7165261" y="3102564"/>
            <a:ext cx="3825773" cy="2807170"/>
          </a:xfrm>
          <a:prstGeom prst="rect">
            <a:avLst/>
          </a:prstGeom>
        </p:spPr>
      </p:pic>
      <p:sp>
        <p:nvSpPr>
          <p:cNvPr id="26" name="TextBox 25">
            <a:extLst>
              <a:ext uri="{FF2B5EF4-FFF2-40B4-BE49-F238E27FC236}">
                <a16:creationId xmlns:a16="http://schemas.microsoft.com/office/drawing/2014/main" id="{83919A75-BD67-705B-25B2-CE45D9D666AF}"/>
              </a:ext>
            </a:extLst>
          </p:cNvPr>
          <p:cNvSpPr txBox="1"/>
          <p:nvPr/>
        </p:nvSpPr>
        <p:spPr>
          <a:xfrm>
            <a:off x="-23235" y="5795124"/>
            <a:ext cx="6302945"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[23] C. E. </a:t>
            </a:r>
            <a:r>
              <a:rPr lang="en-US" sz="900" err="1">
                <a:cs typeface="Calibri"/>
              </a:rPr>
              <a:t>Anyanechi</a:t>
            </a:r>
            <a:r>
              <a:rPr lang="en-US" sz="900">
                <a:cs typeface="Calibri"/>
              </a:rPr>
              <a:t> and B. D. Saheeb, “Mandibular sites prone to fracture: analysis of 174 cases in a Nigerian tertiary hospital,” Ghana medical journal, vol. 45, no. 3, pp. 111–4, 2011. </a:t>
            </a:r>
            <a:r>
              <a:rPr lang="en-US" sz="900">
                <a:cs typeface="Calibri"/>
                <a:hlinkClick r:id="rId6"/>
              </a:rPr>
              <a:t>https://www.ncbi.nlm.nih.gov/pmc/articles/PMC3266144/#:~:text=Functional%20processes%20such%20as%20the</a:t>
            </a:r>
            <a:endParaRPr lang="en-US" sz="900">
              <a:cs typeface="Calibri"/>
            </a:endParaRPr>
          </a:p>
          <a:p>
            <a:r>
              <a:rPr lang="en-US" sz="900">
                <a:ea typeface="+mn-lt"/>
                <a:cs typeface="+mn-lt"/>
              </a:rPr>
              <a:t>[24] Chun, </a:t>
            </a:r>
            <a:r>
              <a:rPr lang="en-US" sz="900" err="1">
                <a:ea typeface="+mn-lt"/>
                <a:cs typeface="+mn-lt"/>
              </a:rPr>
              <a:t>Keyoung</a:t>
            </a:r>
            <a:r>
              <a:rPr lang="en-US" sz="900">
                <a:ea typeface="+mn-lt"/>
                <a:cs typeface="+mn-lt"/>
              </a:rPr>
              <a:t> &amp; Lee, Jong. (2014). Comparative study of mechanical properties of dental restorative materials and dental hard tissues in compressive loads. Journal of dental biomechanics. </a:t>
            </a:r>
          </a:p>
          <a:p>
            <a:r>
              <a:rPr lang="en-US" sz="900">
                <a:ea typeface="+mn-lt"/>
                <a:cs typeface="+mn-lt"/>
              </a:rPr>
              <a:t>[25]</a:t>
            </a:r>
            <a:r>
              <a:rPr lang="en-US" sz="900">
                <a:cs typeface="Calibri"/>
              </a:rPr>
              <a:t> MatWeb, “Compressive Strength Testing of Plastics,” www.matweb.com. https://www.matweb.com/reference/compressivestrength.aspx</a:t>
            </a:r>
            <a:endParaRPr lang="en-US" sz="900">
              <a:ea typeface="Calibri"/>
              <a:cs typeface="Calibri"/>
            </a:endParaRPr>
          </a:p>
        </p:txBody>
      </p:sp>
    </p:spTree>
    <p:extLst>
      <p:ext uri="{BB962C8B-B14F-4D97-AF65-F5344CB8AC3E}">
        <p14:creationId xmlns:p14="http://schemas.microsoft.com/office/powerpoint/2010/main" val="157537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995C-FF8E-8647-9236-568842805C17}"/>
              </a:ext>
            </a:extLst>
          </p:cNvPr>
          <p:cNvSpPr>
            <a:spLocks noGrp="1"/>
          </p:cNvSpPr>
          <p:nvPr>
            <p:ph type="title"/>
          </p:nvPr>
        </p:nvSpPr>
        <p:spPr>
          <a:xfrm>
            <a:off x="839788" y="486049"/>
            <a:ext cx="10512424" cy="1050494"/>
          </a:xfrm>
        </p:spPr>
        <p:txBody>
          <a:bodyPr>
            <a:normAutofit fontScale="90000"/>
          </a:bodyPr>
          <a:lstStyle/>
          <a:p>
            <a:r>
              <a:rPr lang="en-US" sz="4200">
                <a:solidFill>
                  <a:srgbClr val="003466"/>
                </a:solidFill>
                <a:latin typeface="Arial MT Black"/>
                <a:cs typeface="Arial"/>
              </a:rPr>
              <a:t>Mathematical Modeling - Lever Properties</a:t>
            </a:r>
            <a:endParaRPr lang="en-US" sz="4200" b="1">
              <a:solidFill>
                <a:srgbClr val="003466"/>
              </a:solidFill>
            </a:endParaRPr>
          </a:p>
        </p:txBody>
      </p:sp>
      <p:sp>
        <p:nvSpPr>
          <p:cNvPr id="4" name="Text Placeholder 3">
            <a:extLst>
              <a:ext uri="{FF2B5EF4-FFF2-40B4-BE49-F238E27FC236}">
                <a16:creationId xmlns:a16="http://schemas.microsoft.com/office/drawing/2014/main" id="{D21ABC77-C860-8D45-BF8C-FA2420CD9CB0}"/>
              </a:ext>
            </a:extLst>
          </p:cNvPr>
          <p:cNvSpPr>
            <a:spLocks noGrp="1"/>
          </p:cNvSpPr>
          <p:nvPr>
            <p:ph type="body" sz="half" idx="2"/>
          </p:nvPr>
        </p:nvSpPr>
        <p:spPr>
          <a:xfrm>
            <a:off x="6487553" y="1899815"/>
            <a:ext cx="2847507" cy="2017059"/>
          </a:xfrm>
        </p:spPr>
        <p:txBody>
          <a:bodyPr vert="horz" lIns="91440" tIns="45720" rIns="91440" bIns="45720" rtlCol="0" anchor="t">
            <a:normAutofit fontScale="77500" lnSpcReduction="20000"/>
          </a:bodyPr>
          <a:lstStyle/>
          <a:p>
            <a:r>
              <a:rPr lang="en-US" b="1" u="sng">
                <a:latin typeface="Arial"/>
                <a:cs typeface="Arial"/>
              </a:rPr>
              <a:t>Relevant Variables</a:t>
            </a:r>
            <a:r>
              <a:rPr lang="en-US" b="1">
                <a:latin typeface="Arial"/>
                <a:cs typeface="Arial"/>
              </a:rPr>
              <a:t>:</a:t>
            </a:r>
          </a:p>
          <a:p>
            <a:r>
              <a:rPr lang="en-US">
                <a:latin typeface="Arial"/>
                <a:cs typeface="Arial"/>
              </a:rPr>
              <a:t>Y= Vertical Displacement</a:t>
            </a:r>
            <a:endParaRPr lang="en-US"/>
          </a:p>
          <a:p>
            <a:r>
              <a:rPr lang="en-US">
                <a:latin typeface="Arial"/>
                <a:cs typeface="Arial"/>
              </a:rPr>
              <a:t>Θ = Lever Angle</a:t>
            </a:r>
            <a:endParaRPr lang="en-US"/>
          </a:p>
          <a:p>
            <a:r>
              <a:rPr lang="en-US">
                <a:latin typeface="Arial"/>
                <a:cs typeface="Arial"/>
              </a:rPr>
              <a:t>L = Lever Length</a:t>
            </a:r>
            <a:endParaRPr lang="en-US"/>
          </a:p>
          <a:p>
            <a:r>
              <a:rPr lang="en-US">
                <a:latin typeface="Arial"/>
                <a:cs typeface="Arial"/>
              </a:rPr>
              <a:t>F₁= Force Applied to top Teeth</a:t>
            </a:r>
            <a:endParaRPr lang="en-US"/>
          </a:p>
          <a:p>
            <a:r>
              <a:rPr lang="en-US">
                <a:latin typeface="Arial"/>
                <a:cs typeface="Arial"/>
              </a:rPr>
              <a:t>F₂ = Force Applied to Bottom Teeth</a:t>
            </a:r>
            <a:endParaRPr lang="en-US" sz="1200">
              <a:solidFill>
                <a:srgbClr val="BDC1C6"/>
              </a:solidFill>
            </a:endParaRPr>
          </a:p>
          <a:p>
            <a:r>
              <a:rPr lang="en-US">
                <a:latin typeface="Arial"/>
                <a:cs typeface="Arial"/>
              </a:rPr>
              <a:t>Mb= Moment of point B (Fulcrum)</a:t>
            </a:r>
            <a:endParaRPr lang="en-US"/>
          </a:p>
          <a:p>
            <a:endParaRPr lang="en-US"/>
          </a:p>
          <a:p>
            <a:endParaRPr lang="en-US"/>
          </a:p>
        </p:txBody>
      </p:sp>
      <p:sp>
        <p:nvSpPr>
          <p:cNvPr id="5" name="TextBox 4">
            <a:extLst>
              <a:ext uri="{FF2B5EF4-FFF2-40B4-BE49-F238E27FC236}">
                <a16:creationId xmlns:a16="http://schemas.microsoft.com/office/drawing/2014/main" id="{36150C59-EC41-8FE4-3DCF-71761A0B6BA9}"/>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14</a:t>
            </a:r>
          </a:p>
        </p:txBody>
      </p:sp>
      <p:pic>
        <p:nvPicPr>
          <p:cNvPr id="7" name="Picture 6" descr="Diagram of a shear strain diagram&#10;&#10;Description automatically generated">
            <a:extLst>
              <a:ext uri="{FF2B5EF4-FFF2-40B4-BE49-F238E27FC236}">
                <a16:creationId xmlns:a16="http://schemas.microsoft.com/office/drawing/2014/main" id="{877E14DA-06C3-6B3C-BA23-8D10B96E1007}"/>
              </a:ext>
            </a:extLst>
          </p:cNvPr>
          <p:cNvPicPr>
            <a:picLocks noChangeAspect="1"/>
          </p:cNvPicPr>
          <p:nvPr/>
        </p:nvPicPr>
        <p:blipFill>
          <a:blip r:embed="rId2"/>
          <a:stretch>
            <a:fillRect/>
          </a:stretch>
        </p:blipFill>
        <p:spPr>
          <a:xfrm>
            <a:off x="9214261" y="1451128"/>
            <a:ext cx="2977404" cy="2115110"/>
          </a:xfrm>
          <a:prstGeom prst="rect">
            <a:avLst/>
          </a:prstGeom>
        </p:spPr>
      </p:pic>
      <p:pic>
        <p:nvPicPr>
          <p:cNvPr id="3" name="Picture 2">
            <a:extLst>
              <a:ext uri="{FF2B5EF4-FFF2-40B4-BE49-F238E27FC236}">
                <a16:creationId xmlns:a16="http://schemas.microsoft.com/office/drawing/2014/main" id="{05CF75F5-2289-3B3E-8E56-BC27FCE70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14" y="1688044"/>
            <a:ext cx="6246532" cy="4406001"/>
          </a:xfrm>
          <a:prstGeom prst="rect">
            <a:avLst/>
          </a:prstGeom>
        </p:spPr>
      </p:pic>
      <p:sp>
        <p:nvSpPr>
          <p:cNvPr id="6" name="TextBox 5">
            <a:extLst>
              <a:ext uri="{FF2B5EF4-FFF2-40B4-BE49-F238E27FC236}">
                <a16:creationId xmlns:a16="http://schemas.microsoft.com/office/drawing/2014/main" id="{EAED010D-5D96-82B8-0A36-A1DEE0DC7258}"/>
              </a:ext>
            </a:extLst>
          </p:cNvPr>
          <p:cNvSpPr txBox="1"/>
          <p:nvPr/>
        </p:nvSpPr>
        <p:spPr>
          <a:xfrm>
            <a:off x="6490447" y="4437528"/>
            <a:ext cx="383689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Relevant Equations</a:t>
            </a:r>
            <a:r>
              <a:rPr lang="en-US" b="1">
                <a:cs typeface="Calibri"/>
              </a:rPr>
              <a:t>:</a:t>
            </a:r>
          </a:p>
          <a:p>
            <a:r>
              <a:rPr lang="en-US" sz="1200">
                <a:ea typeface="+mn-lt"/>
                <a:cs typeface="+mn-lt"/>
              </a:rPr>
              <a:t>①</a:t>
            </a:r>
            <a:r>
              <a:rPr lang="en-US">
                <a:ea typeface="+mn-lt"/>
                <a:cs typeface="+mn-lt"/>
              </a:rPr>
              <a:t> Y=L*Sin(</a:t>
            </a:r>
            <a:r>
              <a:rPr lang="en-US">
                <a:solidFill>
                  <a:srgbClr val="003466"/>
                </a:solidFill>
                <a:latin typeface="Arial"/>
                <a:ea typeface="+mn-lt"/>
                <a:cs typeface="Arial"/>
              </a:rPr>
              <a:t>Θ)</a:t>
            </a:r>
          </a:p>
          <a:p>
            <a:r>
              <a:rPr lang="en-US" sz="1200">
                <a:ea typeface="+mn-lt"/>
                <a:cs typeface="+mn-lt"/>
              </a:rPr>
              <a:t>②</a:t>
            </a:r>
            <a:r>
              <a:rPr lang="en-US">
                <a:ea typeface="+mn-lt"/>
                <a:cs typeface="+mn-lt"/>
              </a:rPr>
              <a:t> Mb = </a:t>
            </a:r>
            <a:r>
              <a:rPr lang="en-US">
                <a:solidFill>
                  <a:srgbClr val="003466"/>
                </a:solidFill>
                <a:latin typeface="Arial"/>
                <a:ea typeface="+mn-lt"/>
                <a:cs typeface="Arial"/>
              </a:rPr>
              <a:t>F₂*(L*Cos(Θ))</a:t>
            </a:r>
          </a:p>
          <a:p>
            <a:r>
              <a:rPr lang="en-US" sz="1200">
                <a:solidFill>
                  <a:srgbClr val="003466"/>
                </a:solidFill>
                <a:ea typeface="+mn-lt"/>
                <a:cs typeface="+mn-lt"/>
              </a:rPr>
              <a:t>③ </a:t>
            </a:r>
            <a:r>
              <a:rPr lang="en-US" err="1">
                <a:solidFill>
                  <a:srgbClr val="003366"/>
                </a:solidFill>
                <a:ea typeface="+mn-lt"/>
                <a:cs typeface="+mn-lt"/>
              </a:rPr>
              <a:t>ΣFx</a:t>
            </a:r>
            <a:r>
              <a:rPr lang="en-US">
                <a:solidFill>
                  <a:srgbClr val="003366"/>
                </a:solidFill>
                <a:ea typeface="+mn-lt"/>
                <a:cs typeface="+mn-lt"/>
              </a:rPr>
              <a:t> = 0 (Device Stays Fixed)</a:t>
            </a:r>
            <a:endParaRPr lang="en-US">
              <a:cs typeface="Calibri"/>
            </a:endParaRPr>
          </a:p>
          <a:p>
            <a:r>
              <a:rPr lang="en-US" sz="1200">
                <a:solidFill>
                  <a:srgbClr val="003466"/>
                </a:solidFill>
                <a:ea typeface="+mn-lt"/>
                <a:cs typeface="+mn-lt"/>
              </a:rPr>
              <a:t>④</a:t>
            </a:r>
            <a:r>
              <a:rPr lang="en-US" err="1">
                <a:solidFill>
                  <a:srgbClr val="003366"/>
                </a:solidFill>
                <a:ea typeface="+mn-lt"/>
                <a:cs typeface="+mn-lt"/>
              </a:rPr>
              <a:t>ΣFy</a:t>
            </a:r>
            <a:r>
              <a:rPr lang="en-US">
                <a:solidFill>
                  <a:srgbClr val="003366"/>
                </a:solidFill>
                <a:ea typeface="+mn-lt"/>
                <a:cs typeface="+mn-lt"/>
              </a:rPr>
              <a:t> = 0 (Device Stays Fixed)</a:t>
            </a:r>
            <a:endParaRPr lang="en-US">
              <a:solidFill>
                <a:srgbClr val="000000"/>
              </a:solidFill>
              <a:ea typeface="+mn-lt"/>
              <a:cs typeface="+mn-lt"/>
            </a:endParaRPr>
          </a:p>
          <a:p>
            <a:endParaRPr lang="en-US" sz="1200">
              <a:solidFill>
                <a:srgbClr val="003466"/>
              </a:solidFill>
              <a:cs typeface="Calibri"/>
            </a:endParaRPr>
          </a:p>
          <a:p>
            <a:endParaRPr lang="en-US">
              <a:cs typeface="Calibri" panose="020F0502020204030204"/>
            </a:endParaRPr>
          </a:p>
        </p:txBody>
      </p:sp>
      <p:sp>
        <p:nvSpPr>
          <p:cNvPr id="8" name="TextBox 7">
            <a:extLst>
              <a:ext uri="{FF2B5EF4-FFF2-40B4-BE49-F238E27FC236}">
                <a16:creationId xmlns:a16="http://schemas.microsoft.com/office/drawing/2014/main" id="{ADC24C23-DF0E-5DF9-B6DC-09859AD4770B}"/>
              </a:ext>
            </a:extLst>
          </p:cNvPr>
          <p:cNvSpPr txBox="1"/>
          <p:nvPr/>
        </p:nvSpPr>
        <p:spPr>
          <a:xfrm>
            <a:off x="1828802" y="6060880"/>
            <a:ext cx="38727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9 - Model Of Potential Device</a:t>
            </a:r>
          </a:p>
        </p:txBody>
      </p:sp>
      <p:sp>
        <p:nvSpPr>
          <p:cNvPr id="9" name="TextBox 8">
            <a:extLst>
              <a:ext uri="{FF2B5EF4-FFF2-40B4-BE49-F238E27FC236}">
                <a16:creationId xmlns:a16="http://schemas.microsoft.com/office/drawing/2014/main" id="{C9F0BBD5-5878-C8D3-5573-144DCB7329AA}"/>
              </a:ext>
            </a:extLst>
          </p:cNvPr>
          <p:cNvSpPr txBox="1"/>
          <p:nvPr/>
        </p:nvSpPr>
        <p:spPr>
          <a:xfrm>
            <a:off x="9495586" y="3975863"/>
            <a:ext cx="23397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Example Shear-Strain</a:t>
            </a:r>
            <a:r>
              <a:rPr lang="en-US" b="1">
                <a:cs typeface="Calibri"/>
              </a:rPr>
              <a:t>:</a:t>
            </a:r>
          </a:p>
          <a:p>
            <a:r>
              <a:rPr lang="en-US" sz="1200">
                <a:cs typeface="Calibri" panose="020F0502020204030204"/>
              </a:rPr>
              <a:t>Shear-strain graphs will be used after forces are calculated to select appropriate materials.</a:t>
            </a:r>
          </a:p>
        </p:txBody>
      </p:sp>
      <p:sp>
        <p:nvSpPr>
          <p:cNvPr id="10" name="TextBox 9">
            <a:extLst>
              <a:ext uri="{FF2B5EF4-FFF2-40B4-BE49-F238E27FC236}">
                <a16:creationId xmlns:a16="http://schemas.microsoft.com/office/drawing/2014/main" id="{4CCB0507-8EE7-488D-0327-DD3C7E9DEF09}"/>
              </a:ext>
            </a:extLst>
          </p:cNvPr>
          <p:cNvSpPr txBox="1"/>
          <p:nvPr/>
        </p:nvSpPr>
        <p:spPr>
          <a:xfrm>
            <a:off x="9495586" y="5006805"/>
            <a:ext cx="24921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Engineering Tools</a:t>
            </a:r>
            <a:r>
              <a:rPr lang="en-US" b="1">
                <a:cs typeface="Calibri"/>
              </a:rPr>
              <a:t>:</a:t>
            </a:r>
          </a:p>
          <a:p>
            <a:pPr marL="171450" indent="-171450">
              <a:buFont typeface="Arial"/>
              <a:buChar char="•"/>
            </a:pPr>
            <a:r>
              <a:rPr lang="en-US" sz="1200" err="1">
                <a:cs typeface="Calibri"/>
              </a:rPr>
              <a:t>MatLab</a:t>
            </a:r>
            <a:r>
              <a:rPr lang="en-US" sz="1200">
                <a:cs typeface="Calibri"/>
              </a:rPr>
              <a:t> analysis Algorithm</a:t>
            </a:r>
          </a:p>
          <a:p>
            <a:pPr marL="171450" indent="-171450">
              <a:buFont typeface="Arial"/>
              <a:buChar char="•"/>
            </a:pPr>
            <a:r>
              <a:rPr lang="en-US" sz="1200">
                <a:cs typeface="Calibri"/>
              </a:rPr>
              <a:t>Stress-Strain Measurement Device</a:t>
            </a:r>
          </a:p>
          <a:p>
            <a:pPr marL="171450" indent="-171450">
              <a:buFont typeface="Arial"/>
              <a:buChar char="•"/>
            </a:pPr>
            <a:r>
              <a:rPr lang="en-US" sz="1200">
                <a:cs typeface="Calibri"/>
              </a:rPr>
              <a:t>Force Analysis Equipment</a:t>
            </a:r>
          </a:p>
          <a:p>
            <a:endParaRPr lang="en-US">
              <a:cs typeface="Calibri"/>
            </a:endParaRPr>
          </a:p>
        </p:txBody>
      </p:sp>
      <p:sp>
        <p:nvSpPr>
          <p:cNvPr id="12" name="TextBox 11">
            <a:extLst>
              <a:ext uri="{FF2B5EF4-FFF2-40B4-BE49-F238E27FC236}">
                <a16:creationId xmlns:a16="http://schemas.microsoft.com/office/drawing/2014/main" id="{9616F6FD-0A63-D4D4-9332-DACD8FE94146}"/>
              </a:ext>
            </a:extLst>
          </p:cNvPr>
          <p:cNvSpPr txBox="1"/>
          <p:nvPr/>
        </p:nvSpPr>
        <p:spPr>
          <a:xfrm>
            <a:off x="9573765" y="3473850"/>
            <a:ext cx="3364527"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u="sng">
                <a:cs typeface="Calibri"/>
              </a:rPr>
              <a:t>Fig. 10 – Strain Graph of Polymers</a:t>
            </a:r>
          </a:p>
        </p:txBody>
      </p:sp>
    </p:spTree>
    <p:extLst>
      <p:ext uri="{BB962C8B-B14F-4D97-AF65-F5344CB8AC3E}">
        <p14:creationId xmlns:p14="http://schemas.microsoft.com/office/powerpoint/2010/main" val="2361906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54042-4510-1DF4-6247-5142636BF398}"/>
              </a:ext>
            </a:extLst>
          </p:cNvPr>
          <p:cNvSpPr>
            <a:spLocks noGrp="1"/>
          </p:cNvSpPr>
          <p:nvPr>
            <p:ph type="title"/>
          </p:nvPr>
        </p:nvSpPr>
        <p:spPr/>
        <p:txBody>
          <a:bodyPr/>
          <a:lstStyle/>
          <a:p>
            <a:r>
              <a:rPr lang="en-US">
                <a:latin typeface="Arial"/>
                <a:cs typeface="Arial"/>
              </a:rPr>
              <a:t>Black Box Model</a:t>
            </a:r>
            <a:endParaRPr lang="en-US"/>
          </a:p>
        </p:txBody>
      </p:sp>
      <p:sp>
        <p:nvSpPr>
          <p:cNvPr id="4" name="Rectangle: Rounded Corners 3">
            <a:extLst>
              <a:ext uri="{FF2B5EF4-FFF2-40B4-BE49-F238E27FC236}">
                <a16:creationId xmlns:a16="http://schemas.microsoft.com/office/drawing/2014/main" id="{5B2D46C0-ECB8-EAA4-8ABA-C188E7AAF1C9}"/>
              </a:ext>
            </a:extLst>
          </p:cNvPr>
          <p:cNvSpPr/>
          <p:nvPr/>
        </p:nvSpPr>
        <p:spPr>
          <a:xfrm>
            <a:off x="4314485" y="2680234"/>
            <a:ext cx="3172046" cy="27201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Function:</a:t>
            </a:r>
          </a:p>
          <a:p>
            <a:pPr algn="ctr"/>
            <a:r>
              <a:rPr lang="en-US">
                <a:cs typeface="Calibri" panose="020F0502020204030204"/>
              </a:rPr>
              <a:t>Help Stretch Jaw Muscles passively and actively through different stretching exercises</a:t>
            </a:r>
          </a:p>
        </p:txBody>
      </p:sp>
      <p:sp>
        <p:nvSpPr>
          <p:cNvPr id="5" name="Rectangle: Rounded Corners 4">
            <a:extLst>
              <a:ext uri="{FF2B5EF4-FFF2-40B4-BE49-F238E27FC236}">
                <a16:creationId xmlns:a16="http://schemas.microsoft.com/office/drawing/2014/main" id="{3B5432BC-3E88-2755-EE84-3CEA03B31BE9}"/>
              </a:ext>
            </a:extLst>
          </p:cNvPr>
          <p:cNvSpPr/>
          <p:nvPr/>
        </p:nvSpPr>
        <p:spPr>
          <a:xfrm>
            <a:off x="415879" y="2653653"/>
            <a:ext cx="2560674" cy="26935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Inputs:</a:t>
            </a:r>
          </a:p>
          <a:p>
            <a:pPr marL="285750" indent="-285750" algn="ctr">
              <a:buFont typeface="Calibri"/>
              <a:buChar char="-"/>
            </a:pPr>
            <a:r>
              <a:rPr lang="en-US">
                <a:cs typeface="Calibri"/>
              </a:rPr>
              <a:t>Mechanical Energy (Hand Motion)</a:t>
            </a:r>
          </a:p>
          <a:p>
            <a:pPr marL="285750" indent="-285750" algn="ctr">
              <a:buFont typeface="Calibri"/>
              <a:buChar char="-"/>
            </a:pPr>
            <a:r>
              <a:rPr lang="en-US">
                <a:cs typeface="Calibri"/>
              </a:rPr>
              <a:t>Compressive and Tension Force (Jaw Muscles)</a:t>
            </a:r>
          </a:p>
        </p:txBody>
      </p:sp>
      <p:sp>
        <p:nvSpPr>
          <p:cNvPr id="10" name="Rectangle: Rounded Corners 9">
            <a:extLst>
              <a:ext uri="{FF2B5EF4-FFF2-40B4-BE49-F238E27FC236}">
                <a16:creationId xmlns:a16="http://schemas.microsoft.com/office/drawing/2014/main" id="{638D1F81-95DB-B31B-167B-01E57D6DAFB6}"/>
              </a:ext>
            </a:extLst>
          </p:cNvPr>
          <p:cNvSpPr/>
          <p:nvPr/>
        </p:nvSpPr>
        <p:spPr>
          <a:xfrm>
            <a:off x="9223181" y="2582767"/>
            <a:ext cx="2560674" cy="28176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Outputs:</a:t>
            </a:r>
            <a:endParaRPr lang="en-US">
              <a:solidFill>
                <a:srgbClr val="000000"/>
              </a:solidFill>
              <a:ea typeface="Calibri"/>
              <a:cs typeface="Calibri"/>
            </a:endParaRPr>
          </a:p>
          <a:p>
            <a:pPr marL="285750" indent="-285750" algn="ctr">
              <a:buFont typeface="Calibri"/>
              <a:buChar char="-"/>
            </a:pPr>
            <a:r>
              <a:rPr lang="en-US">
                <a:ea typeface="Calibri"/>
                <a:cs typeface="Calibri"/>
              </a:rPr>
              <a:t>Tension Stress (Jaw Muscle)</a:t>
            </a:r>
          </a:p>
          <a:p>
            <a:pPr marL="285750" indent="-285750" algn="ctr">
              <a:buFont typeface="Calibri"/>
              <a:buChar char="-"/>
            </a:pPr>
            <a:r>
              <a:rPr lang="en-US">
                <a:ea typeface="Calibri"/>
                <a:cs typeface="Calibri"/>
              </a:rPr>
              <a:t>Mechanical Energy (From Device)</a:t>
            </a:r>
          </a:p>
          <a:p>
            <a:pPr marL="285750" indent="-285750" algn="ctr">
              <a:buFont typeface="Calibri"/>
              <a:buChar char="-"/>
            </a:pPr>
            <a:r>
              <a:rPr lang="en-US">
                <a:ea typeface="Calibri"/>
                <a:cs typeface="Calibri"/>
              </a:rPr>
              <a:t>Numerical Data (Muscle Displacement and Force Output)</a:t>
            </a:r>
          </a:p>
          <a:p>
            <a:pPr algn="ctr"/>
            <a:endParaRPr lang="en-US">
              <a:ea typeface="Calibri"/>
              <a:cs typeface="Calibri"/>
            </a:endParaRPr>
          </a:p>
        </p:txBody>
      </p:sp>
      <p:cxnSp>
        <p:nvCxnSpPr>
          <p:cNvPr id="12" name="Straight Arrow Connector 11">
            <a:extLst>
              <a:ext uri="{FF2B5EF4-FFF2-40B4-BE49-F238E27FC236}">
                <a16:creationId xmlns:a16="http://schemas.microsoft.com/office/drawing/2014/main" id="{64DB3B65-B6B2-368D-2DB8-6EC2BF04894A}"/>
              </a:ext>
            </a:extLst>
          </p:cNvPr>
          <p:cNvCxnSpPr/>
          <p:nvPr/>
        </p:nvCxnSpPr>
        <p:spPr>
          <a:xfrm>
            <a:off x="3228755" y="3990753"/>
            <a:ext cx="772630" cy="17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 name="Straight Arrow Connector 1">
            <a:extLst>
              <a:ext uri="{FF2B5EF4-FFF2-40B4-BE49-F238E27FC236}">
                <a16:creationId xmlns:a16="http://schemas.microsoft.com/office/drawing/2014/main" id="{ACE637D5-C462-80BE-9832-A242E7DEC59A}"/>
              </a:ext>
            </a:extLst>
          </p:cNvPr>
          <p:cNvCxnSpPr>
            <a:cxnSpLocks/>
          </p:cNvCxnSpPr>
          <p:nvPr/>
        </p:nvCxnSpPr>
        <p:spPr>
          <a:xfrm>
            <a:off x="7898220" y="3990753"/>
            <a:ext cx="772630" cy="17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900FC466-C0B6-1AF1-7D06-820B95DD38BD}"/>
              </a:ext>
            </a:extLst>
          </p:cNvPr>
          <p:cNvSpPr txBox="1"/>
          <p:nvPr/>
        </p:nvSpPr>
        <p:spPr>
          <a:xfrm>
            <a:off x="4652079" y="6341961"/>
            <a:ext cx="25392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11 - Black Box Model</a:t>
            </a:r>
            <a:endParaRPr lang="en-US" i="1" u="sng">
              <a:solidFill>
                <a:srgbClr val="1F1F1F"/>
              </a:solidFill>
              <a:cs typeface="Calibri"/>
            </a:endParaRPr>
          </a:p>
        </p:txBody>
      </p:sp>
      <p:sp>
        <p:nvSpPr>
          <p:cNvPr id="8" name="TextBox 7">
            <a:extLst>
              <a:ext uri="{FF2B5EF4-FFF2-40B4-BE49-F238E27FC236}">
                <a16:creationId xmlns:a16="http://schemas.microsoft.com/office/drawing/2014/main" id="{A7E4D128-2A72-3A74-9885-2F1C437B574B}"/>
              </a:ext>
            </a:extLst>
          </p:cNvPr>
          <p:cNvSpPr txBox="1"/>
          <p:nvPr/>
        </p:nvSpPr>
        <p:spPr>
          <a:xfrm>
            <a:off x="10901779" y="6489842"/>
            <a:ext cx="12902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15</a:t>
            </a:r>
          </a:p>
        </p:txBody>
      </p:sp>
    </p:spTree>
    <p:extLst>
      <p:ext uri="{BB962C8B-B14F-4D97-AF65-F5344CB8AC3E}">
        <p14:creationId xmlns:p14="http://schemas.microsoft.com/office/powerpoint/2010/main" val="1262123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54042-4510-1DF4-6247-5142636BF398}"/>
              </a:ext>
            </a:extLst>
          </p:cNvPr>
          <p:cNvSpPr>
            <a:spLocks noGrp="1"/>
          </p:cNvSpPr>
          <p:nvPr>
            <p:ph type="title"/>
          </p:nvPr>
        </p:nvSpPr>
        <p:spPr/>
        <p:txBody>
          <a:bodyPr/>
          <a:lstStyle/>
          <a:p>
            <a:r>
              <a:rPr lang="en-US">
                <a:latin typeface="Arial"/>
                <a:cs typeface="Arial"/>
              </a:rPr>
              <a:t>Functional Decomposition</a:t>
            </a:r>
            <a:endParaRPr lang="en-US"/>
          </a:p>
        </p:txBody>
      </p:sp>
      <p:sp>
        <p:nvSpPr>
          <p:cNvPr id="4" name="Rectangle: Rounded Corners 3">
            <a:extLst>
              <a:ext uri="{FF2B5EF4-FFF2-40B4-BE49-F238E27FC236}">
                <a16:creationId xmlns:a16="http://schemas.microsoft.com/office/drawing/2014/main" id="{5B2D46C0-ECB8-EAA4-8ABA-C188E7AAF1C9}"/>
              </a:ext>
            </a:extLst>
          </p:cNvPr>
          <p:cNvSpPr/>
          <p:nvPr/>
        </p:nvSpPr>
        <p:spPr>
          <a:xfrm>
            <a:off x="4146136" y="1625839"/>
            <a:ext cx="3172046" cy="1311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Trismus Treatment Device</a:t>
            </a:r>
          </a:p>
        </p:txBody>
      </p:sp>
      <p:sp>
        <p:nvSpPr>
          <p:cNvPr id="5" name="Rectangle: Rounded Corners 4">
            <a:extLst>
              <a:ext uri="{FF2B5EF4-FFF2-40B4-BE49-F238E27FC236}">
                <a16:creationId xmlns:a16="http://schemas.microsoft.com/office/drawing/2014/main" id="{3B5432BC-3E88-2755-EE84-3CEA03B31BE9}"/>
              </a:ext>
            </a:extLst>
          </p:cNvPr>
          <p:cNvSpPr/>
          <p:nvPr/>
        </p:nvSpPr>
        <p:spPr>
          <a:xfrm>
            <a:off x="212088" y="3920699"/>
            <a:ext cx="2560674" cy="1311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Stretch Jaw Muscles Open (min. 10 mm)</a:t>
            </a:r>
          </a:p>
        </p:txBody>
      </p:sp>
      <p:sp>
        <p:nvSpPr>
          <p:cNvPr id="9" name="Rectangle: Rounded Corners 8">
            <a:extLst>
              <a:ext uri="{FF2B5EF4-FFF2-40B4-BE49-F238E27FC236}">
                <a16:creationId xmlns:a16="http://schemas.microsoft.com/office/drawing/2014/main" id="{52ABEE41-4F85-796D-4630-33469991B667}"/>
              </a:ext>
            </a:extLst>
          </p:cNvPr>
          <p:cNvSpPr/>
          <p:nvPr/>
        </p:nvSpPr>
        <p:spPr>
          <a:xfrm>
            <a:off x="3171483" y="3920698"/>
            <a:ext cx="2560674" cy="1311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Allow for active stretching exercises (chewing, etc.)</a:t>
            </a:r>
            <a:endParaRPr lang="en-US"/>
          </a:p>
        </p:txBody>
      </p:sp>
      <p:sp>
        <p:nvSpPr>
          <p:cNvPr id="10" name="Rectangle: Rounded Corners 9">
            <a:extLst>
              <a:ext uri="{FF2B5EF4-FFF2-40B4-BE49-F238E27FC236}">
                <a16:creationId xmlns:a16="http://schemas.microsoft.com/office/drawing/2014/main" id="{638D1F81-95DB-B31B-167B-01E57D6DAFB6}"/>
              </a:ext>
            </a:extLst>
          </p:cNvPr>
          <p:cNvSpPr/>
          <p:nvPr/>
        </p:nvSpPr>
        <p:spPr>
          <a:xfrm>
            <a:off x="9001669" y="3920697"/>
            <a:ext cx="2560674" cy="1311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3-D Printable CAD Model</a:t>
            </a:r>
            <a:endParaRPr lang="en-US" err="1"/>
          </a:p>
        </p:txBody>
      </p:sp>
      <p:sp>
        <p:nvSpPr>
          <p:cNvPr id="11" name="Rectangle: Rounded Corners 10">
            <a:extLst>
              <a:ext uri="{FF2B5EF4-FFF2-40B4-BE49-F238E27FC236}">
                <a16:creationId xmlns:a16="http://schemas.microsoft.com/office/drawing/2014/main" id="{7C619D4E-9147-E1E0-E928-E84B8F2DE9A6}"/>
              </a:ext>
            </a:extLst>
          </p:cNvPr>
          <p:cNvSpPr/>
          <p:nvPr/>
        </p:nvSpPr>
        <p:spPr>
          <a:xfrm>
            <a:off x="6086577" y="3920698"/>
            <a:ext cx="2560674" cy="13113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Measure Stretch Distance and Force Output</a:t>
            </a:r>
            <a:endParaRPr lang="en-US"/>
          </a:p>
        </p:txBody>
      </p:sp>
      <p:cxnSp>
        <p:nvCxnSpPr>
          <p:cNvPr id="12" name="Straight Arrow Connector 11">
            <a:extLst>
              <a:ext uri="{FF2B5EF4-FFF2-40B4-BE49-F238E27FC236}">
                <a16:creationId xmlns:a16="http://schemas.microsoft.com/office/drawing/2014/main" id="{64DB3B65-B6B2-368D-2DB8-6EC2BF04894A}"/>
              </a:ext>
            </a:extLst>
          </p:cNvPr>
          <p:cNvCxnSpPr/>
          <p:nvPr/>
        </p:nvCxnSpPr>
        <p:spPr>
          <a:xfrm>
            <a:off x="1438940" y="3423684"/>
            <a:ext cx="1773" cy="4625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7D054089-CC53-C3E6-4345-9481B0775EF3}"/>
              </a:ext>
            </a:extLst>
          </p:cNvPr>
          <p:cNvCxnSpPr/>
          <p:nvPr/>
        </p:nvCxnSpPr>
        <p:spPr>
          <a:xfrm>
            <a:off x="1441155" y="3425899"/>
            <a:ext cx="8844514" cy="1772"/>
          </a:xfrm>
          <a:prstGeom prst="straightConnector1">
            <a:avLst/>
          </a:prstGeom>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DDA2F468-983A-D464-2526-1EC586AD78B5}"/>
              </a:ext>
            </a:extLst>
          </p:cNvPr>
          <p:cNvCxnSpPr>
            <a:cxnSpLocks/>
          </p:cNvCxnSpPr>
          <p:nvPr/>
        </p:nvCxnSpPr>
        <p:spPr>
          <a:xfrm>
            <a:off x="4451498" y="3432544"/>
            <a:ext cx="1773" cy="4802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74D8FCE9-99C7-9426-7062-8168DD0F8E5D}"/>
              </a:ext>
            </a:extLst>
          </p:cNvPr>
          <p:cNvCxnSpPr>
            <a:cxnSpLocks/>
          </p:cNvCxnSpPr>
          <p:nvPr/>
        </p:nvCxnSpPr>
        <p:spPr>
          <a:xfrm>
            <a:off x="10281683" y="3423683"/>
            <a:ext cx="1773" cy="4625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9186DD84-665C-28BE-3D1C-ABFA1FCC2B9C}"/>
              </a:ext>
            </a:extLst>
          </p:cNvPr>
          <p:cNvCxnSpPr>
            <a:cxnSpLocks/>
          </p:cNvCxnSpPr>
          <p:nvPr/>
        </p:nvCxnSpPr>
        <p:spPr>
          <a:xfrm>
            <a:off x="7366591" y="3423684"/>
            <a:ext cx="1773" cy="4625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BD39222B-17A6-5F72-6406-5A8B8D9D5528}"/>
              </a:ext>
            </a:extLst>
          </p:cNvPr>
          <p:cNvCxnSpPr>
            <a:cxnSpLocks/>
          </p:cNvCxnSpPr>
          <p:nvPr/>
        </p:nvCxnSpPr>
        <p:spPr>
          <a:xfrm>
            <a:off x="5718545" y="2741426"/>
            <a:ext cx="1773" cy="6308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1B246850-F545-9D4A-34FD-93D64E01DF27}"/>
              </a:ext>
            </a:extLst>
          </p:cNvPr>
          <p:cNvSpPr txBox="1"/>
          <p:nvPr/>
        </p:nvSpPr>
        <p:spPr>
          <a:xfrm>
            <a:off x="4208382" y="6313024"/>
            <a:ext cx="362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12 – Functional Decomposition</a:t>
            </a:r>
            <a:endParaRPr lang="en-US" i="1" u="sng">
              <a:solidFill>
                <a:srgbClr val="1F1F1F"/>
              </a:solidFill>
              <a:cs typeface="Calibri"/>
            </a:endParaRPr>
          </a:p>
        </p:txBody>
      </p:sp>
      <p:sp>
        <p:nvSpPr>
          <p:cNvPr id="7" name="TextBox 6">
            <a:extLst>
              <a:ext uri="{FF2B5EF4-FFF2-40B4-BE49-F238E27FC236}">
                <a16:creationId xmlns:a16="http://schemas.microsoft.com/office/drawing/2014/main" id="{067D5EEC-1ACD-784B-0F4A-28E93E364EF4}"/>
              </a:ext>
            </a:extLst>
          </p:cNvPr>
          <p:cNvSpPr txBox="1"/>
          <p:nvPr/>
        </p:nvSpPr>
        <p:spPr>
          <a:xfrm>
            <a:off x="11110969" y="6501007"/>
            <a:ext cx="1032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16</a:t>
            </a:r>
          </a:p>
        </p:txBody>
      </p:sp>
    </p:spTree>
    <p:extLst>
      <p:ext uri="{BB962C8B-B14F-4D97-AF65-F5344CB8AC3E}">
        <p14:creationId xmlns:p14="http://schemas.microsoft.com/office/powerpoint/2010/main" val="2649958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Concept Generation: </a:t>
            </a:r>
            <a:br>
              <a:rPr lang="en-US" sz="4600">
                <a:latin typeface="Arial"/>
                <a:cs typeface="Arial"/>
              </a:rPr>
            </a:br>
            <a:r>
              <a:rPr lang="en-US" sz="4600">
                <a:latin typeface="Arial"/>
                <a:cs typeface="Arial"/>
              </a:rPr>
              <a:t>Pressure Measurement </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0946168" y="6489842"/>
            <a:ext cx="12458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17</a:t>
            </a:r>
          </a:p>
        </p:txBody>
      </p:sp>
      <p:sp>
        <p:nvSpPr>
          <p:cNvPr id="5" name="TextBox 4">
            <a:extLst>
              <a:ext uri="{FF2B5EF4-FFF2-40B4-BE49-F238E27FC236}">
                <a16:creationId xmlns:a16="http://schemas.microsoft.com/office/drawing/2014/main" id="{AFC07C32-DCCF-122B-886D-3D88B3A4D263}"/>
              </a:ext>
            </a:extLst>
          </p:cNvPr>
          <p:cNvSpPr txBox="1"/>
          <p:nvPr/>
        </p:nvSpPr>
        <p:spPr>
          <a:xfrm>
            <a:off x="8800480" y="3646105"/>
            <a:ext cx="25533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13 – Pressure Measurement Systems</a:t>
            </a:r>
            <a:endParaRPr lang="en-US" i="1" u="sng">
              <a:solidFill>
                <a:srgbClr val="1F1F1F"/>
              </a:solidFill>
              <a:cs typeface="Calibri"/>
            </a:endParaRPr>
          </a:p>
        </p:txBody>
      </p:sp>
      <p:pic>
        <p:nvPicPr>
          <p:cNvPr id="10" name="Picture 9">
            <a:extLst>
              <a:ext uri="{FF2B5EF4-FFF2-40B4-BE49-F238E27FC236}">
                <a16:creationId xmlns:a16="http://schemas.microsoft.com/office/drawing/2014/main" id="{32CE0C31-CF88-3087-6449-79101B2C32FB}"/>
              </a:ext>
            </a:extLst>
          </p:cNvPr>
          <p:cNvPicPr>
            <a:picLocks noChangeAspect="1"/>
          </p:cNvPicPr>
          <p:nvPr/>
        </p:nvPicPr>
        <p:blipFill>
          <a:blip r:embed="rId2"/>
          <a:stretch>
            <a:fillRect/>
          </a:stretch>
        </p:blipFill>
        <p:spPr>
          <a:xfrm>
            <a:off x="0" y="3796146"/>
            <a:ext cx="8560795" cy="2677150"/>
          </a:xfrm>
          <a:prstGeom prst="rect">
            <a:avLst/>
          </a:prstGeom>
        </p:spPr>
      </p:pic>
      <p:pic>
        <p:nvPicPr>
          <p:cNvPr id="6" name="Picture 5">
            <a:extLst>
              <a:ext uri="{FF2B5EF4-FFF2-40B4-BE49-F238E27FC236}">
                <a16:creationId xmlns:a16="http://schemas.microsoft.com/office/drawing/2014/main" id="{FEE690EB-0C7C-391E-5FBF-1823A75EBA7B}"/>
              </a:ext>
            </a:extLst>
          </p:cNvPr>
          <p:cNvPicPr>
            <a:picLocks noChangeAspect="1"/>
          </p:cNvPicPr>
          <p:nvPr/>
        </p:nvPicPr>
        <p:blipFill>
          <a:blip r:embed="rId3"/>
          <a:stretch>
            <a:fillRect/>
          </a:stretch>
        </p:blipFill>
        <p:spPr>
          <a:xfrm>
            <a:off x="0" y="1496935"/>
            <a:ext cx="8572214" cy="2579355"/>
          </a:xfrm>
          <a:prstGeom prst="rect">
            <a:avLst/>
          </a:prstGeom>
        </p:spPr>
      </p:pic>
    </p:spTree>
    <p:extLst>
      <p:ext uri="{BB962C8B-B14F-4D97-AF65-F5344CB8AC3E}">
        <p14:creationId xmlns:p14="http://schemas.microsoft.com/office/powerpoint/2010/main" val="17126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Concept Generation:</a:t>
            </a:r>
            <a:br>
              <a:rPr lang="en-US" sz="4600">
                <a:latin typeface="Arial"/>
                <a:cs typeface="Arial"/>
              </a:rPr>
            </a:br>
            <a:r>
              <a:rPr lang="en-US" sz="4600">
                <a:latin typeface="Arial"/>
                <a:cs typeface="Arial"/>
              </a:rPr>
              <a:t>Mouth Pieces</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1185864" y="6488668"/>
            <a:ext cx="1006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18</a:t>
            </a:r>
          </a:p>
        </p:txBody>
      </p:sp>
      <p:pic>
        <p:nvPicPr>
          <p:cNvPr id="2" name="Picture 1" descr="A close-up of a book&#10;&#10;Description automatically generated">
            <a:extLst>
              <a:ext uri="{FF2B5EF4-FFF2-40B4-BE49-F238E27FC236}">
                <a16:creationId xmlns:a16="http://schemas.microsoft.com/office/drawing/2014/main" id="{84EA6E6A-EA3E-0F77-DF5C-511E5916695E}"/>
              </a:ext>
            </a:extLst>
          </p:cNvPr>
          <p:cNvPicPr>
            <a:picLocks noChangeAspect="1"/>
          </p:cNvPicPr>
          <p:nvPr/>
        </p:nvPicPr>
        <p:blipFill>
          <a:blip r:embed="rId2"/>
          <a:stretch>
            <a:fillRect/>
          </a:stretch>
        </p:blipFill>
        <p:spPr>
          <a:xfrm>
            <a:off x="707037" y="1585445"/>
            <a:ext cx="8610599" cy="4905061"/>
          </a:xfrm>
          <a:prstGeom prst="rect">
            <a:avLst/>
          </a:prstGeom>
        </p:spPr>
      </p:pic>
      <p:sp>
        <p:nvSpPr>
          <p:cNvPr id="5" name="TextBox 4">
            <a:extLst>
              <a:ext uri="{FF2B5EF4-FFF2-40B4-BE49-F238E27FC236}">
                <a16:creationId xmlns:a16="http://schemas.microsoft.com/office/drawing/2014/main" id="{C891FAE5-9673-D03B-E3F4-33AE662F047F}"/>
              </a:ext>
            </a:extLst>
          </p:cNvPr>
          <p:cNvSpPr txBox="1"/>
          <p:nvPr/>
        </p:nvSpPr>
        <p:spPr>
          <a:xfrm>
            <a:off x="9320536" y="3863050"/>
            <a:ext cx="28716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u="sng">
                <a:cs typeface="Calibri"/>
              </a:rPr>
              <a:t>Fig. 14 – Mouthguards Designs</a:t>
            </a:r>
            <a:endParaRPr lang="en-US" sz="1600" i="1" u="sng">
              <a:solidFill>
                <a:srgbClr val="1F1F1F"/>
              </a:solidFill>
              <a:cs typeface="Calibri"/>
            </a:endParaRPr>
          </a:p>
        </p:txBody>
      </p:sp>
    </p:spTree>
    <p:extLst>
      <p:ext uri="{BB962C8B-B14F-4D97-AF65-F5344CB8AC3E}">
        <p14:creationId xmlns:p14="http://schemas.microsoft.com/office/powerpoint/2010/main" val="67428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bar">
            <a:extLst>
              <a:ext uri="{FF2B5EF4-FFF2-40B4-BE49-F238E27FC236}">
                <a16:creationId xmlns:a16="http://schemas.microsoft.com/office/drawing/2014/main" id="{1623B4D8-6B7E-384C-B74A-ED629F2133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365"/>
            <a:ext cx="11353800" cy="1244600"/>
          </a:xfrm>
          <a:prstGeom prst="rect">
            <a:avLst/>
          </a:prstGeom>
        </p:spPr>
      </p:pic>
      <p:sp>
        <p:nvSpPr>
          <p:cNvPr id="4" name="Title 3">
            <a:extLst>
              <a:ext uri="{FF2B5EF4-FFF2-40B4-BE49-F238E27FC236}">
                <a16:creationId xmlns:a16="http://schemas.microsoft.com/office/drawing/2014/main" id="{4337F860-B2E7-BA47-8E75-023B8C145C47}"/>
              </a:ext>
            </a:extLst>
          </p:cNvPr>
          <p:cNvSpPr>
            <a:spLocks noGrp="1"/>
          </p:cNvSpPr>
          <p:nvPr>
            <p:ph type="title"/>
          </p:nvPr>
        </p:nvSpPr>
        <p:spPr>
          <a:xfrm>
            <a:off x="228600" y="372159"/>
            <a:ext cx="10515600" cy="979013"/>
          </a:xfrm>
        </p:spPr>
        <p:txBody>
          <a:bodyPr>
            <a:normAutofit/>
          </a:bodyPr>
          <a:lstStyle/>
          <a:p>
            <a:pPr algn="l"/>
            <a:r>
              <a:rPr lang="en-US" sz="4600">
                <a:latin typeface="Arial"/>
                <a:cs typeface="Arial"/>
              </a:rPr>
              <a:t>Project Description: TrisPrint Team </a:t>
            </a:r>
            <a:endParaRPr lang="en-US"/>
          </a:p>
        </p:txBody>
      </p:sp>
      <p:sp>
        <p:nvSpPr>
          <p:cNvPr id="3" name="Content Placeholder 2">
            <a:extLst>
              <a:ext uri="{FF2B5EF4-FFF2-40B4-BE49-F238E27FC236}">
                <a16:creationId xmlns:a16="http://schemas.microsoft.com/office/drawing/2014/main" id="{E01E90FD-86A5-1304-4E05-F3E73775239D}"/>
              </a:ext>
            </a:extLst>
          </p:cNvPr>
          <p:cNvSpPr>
            <a:spLocks noGrp="1"/>
          </p:cNvSpPr>
          <p:nvPr>
            <p:ph idx="1"/>
          </p:nvPr>
        </p:nvSpPr>
        <p:spPr>
          <a:xfrm>
            <a:off x="0" y="1604429"/>
            <a:ext cx="12199536" cy="5241241"/>
          </a:xfrm>
        </p:spPr>
        <p:txBody>
          <a:bodyPr vert="horz" lIns="91440" tIns="45720" rIns="91440" bIns="45720" rtlCol="0" anchor="t">
            <a:normAutofit/>
          </a:bodyPr>
          <a:lstStyle/>
          <a:p>
            <a:pPr marL="0" indent="0">
              <a:buNone/>
            </a:pPr>
            <a:r>
              <a:rPr lang="en-US" b="1" u="sng" dirty="0">
                <a:latin typeface="Arial"/>
                <a:cs typeface="Arial"/>
              </a:rPr>
              <a:t>Primary Sponsors:</a:t>
            </a:r>
            <a:r>
              <a:rPr lang="en-US" b="1" dirty="0">
                <a:latin typeface="Arial"/>
                <a:cs typeface="Arial"/>
              </a:rPr>
              <a:t> </a:t>
            </a:r>
            <a:endParaRPr lang="en-US" dirty="0"/>
          </a:p>
          <a:p>
            <a:pPr>
              <a:buFont typeface="Calibri" panose="020B0604020202020204" pitchFamily="34" charset="0"/>
              <a:buChar char="-"/>
            </a:pPr>
            <a:r>
              <a:rPr lang="en-US" dirty="0">
                <a:latin typeface="Arial"/>
                <a:cs typeface="Arial"/>
              </a:rPr>
              <a:t>Dr. Rebecca Bartlett</a:t>
            </a:r>
            <a:endParaRPr lang="en-US" dirty="0"/>
          </a:p>
          <a:p>
            <a:pPr>
              <a:buFont typeface="Calibri" panose="020B0604020202020204" pitchFamily="34" charset="0"/>
              <a:buChar char="-"/>
            </a:pPr>
            <a:r>
              <a:rPr lang="en-US" dirty="0">
                <a:latin typeface="Arial"/>
                <a:cs typeface="Arial"/>
              </a:rPr>
              <a:t>Carolyn Abraham from Dignity Health </a:t>
            </a:r>
            <a:endParaRPr lang="en-US" dirty="0"/>
          </a:p>
          <a:p>
            <a:pPr marL="0" indent="0">
              <a:buNone/>
            </a:pPr>
            <a:endParaRPr lang="en-US" sz="1200" b="1" u="sng" dirty="0">
              <a:latin typeface="Arial"/>
              <a:cs typeface="Arial"/>
            </a:endParaRPr>
          </a:p>
          <a:p>
            <a:pPr marL="0" indent="0">
              <a:buNone/>
            </a:pPr>
            <a:r>
              <a:rPr lang="en-US" b="1" u="sng" dirty="0">
                <a:latin typeface="Arial"/>
                <a:cs typeface="Arial"/>
              </a:rPr>
              <a:t>Advisors/Collaborators:</a:t>
            </a:r>
            <a:endParaRPr lang="en-US" b="1" u="sng" dirty="0"/>
          </a:p>
          <a:p>
            <a:pPr>
              <a:buFont typeface="Calibri" panose="020B0604020202020204" pitchFamily="34" charset="0"/>
              <a:buChar char="-"/>
            </a:pPr>
            <a:r>
              <a:rPr lang="en-US" dirty="0">
                <a:latin typeface="Arial"/>
                <a:cs typeface="Arial"/>
              </a:rPr>
              <a:t>Dr. Timothy Becker</a:t>
            </a:r>
          </a:p>
          <a:p>
            <a:pPr>
              <a:buFont typeface="Calibri" panose="020B0604020202020204" pitchFamily="34" charset="0"/>
              <a:buChar char="-"/>
            </a:pPr>
            <a:r>
              <a:rPr lang="en-US" dirty="0">
                <a:latin typeface="Arial"/>
                <a:cs typeface="Arial"/>
              </a:rPr>
              <a:t>Communication Sciences and Disorder (CSD) students</a:t>
            </a:r>
            <a:endParaRPr lang="en-US" dirty="0"/>
          </a:p>
          <a:p>
            <a:pPr marL="0" indent="0">
              <a:buNone/>
            </a:pPr>
            <a:endParaRPr lang="en-US" sz="1200" b="1" u="sng" dirty="0">
              <a:latin typeface="Arial"/>
              <a:cs typeface="Arial"/>
            </a:endParaRPr>
          </a:p>
          <a:p>
            <a:pPr marL="0" indent="0">
              <a:buNone/>
            </a:pPr>
            <a:r>
              <a:rPr lang="en-US" b="1" u="sng" dirty="0">
                <a:latin typeface="Arial"/>
                <a:cs typeface="Arial"/>
              </a:rPr>
              <a:t>Main Objective:</a:t>
            </a:r>
            <a:r>
              <a:rPr lang="en-US" b="1" dirty="0">
                <a:latin typeface="Arial"/>
                <a:cs typeface="Arial"/>
              </a:rPr>
              <a:t> </a:t>
            </a:r>
            <a:r>
              <a:rPr lang="en-US" dirty="0">
                <a:latin typeface="Arial"/>
                <a:cs typeface="Arial"/>
              </a:rPr>
              <a:t>Design an affordable medical device to increase mouth openings of clamped jaws without causing pain. </a:t>
            </a:r>
            <a:endParaRPr lang="en-US" dirty="0"/>
          </a:p>
          <a:p>
            <a:pPr marL="0" indent="0">
              <a:buNone/>
            </a:pPr>
            <a:endParaRPr lang="en-US" dirty="0"/>
          </a:p>
          <a:p>
            <a:pPr marL="0" indent="0">
              <a:buNone/>
            </a:pPr>
            <a:endParaRPr lang="en-US" dirty="0"/>
          </a:p>
        </p:txBody>
      </p:sp>
      <p:pic>
        <p:nvPicPr>
          <p:cNvPr id="2" name="Picture 1" descr="The role of exercise therapy in managing post-radiotherapy trismus in head  and neck cancer - ScienceDirect">
            <a:extLst>
              <a:ext uri="{FF2B5EF4-FFF2-40B4-BE49-F238E27FC236}">
                <a16:creationId xmlns:a16="http://schemas.microsoft.com/office/drawing/2014/main" id="{F757EE04-4A63-EBE5-E79D-016894BB5A67}"/>
              </a:ext>
            </a:extLst>
          </p:cNvPr>
          <p:cNvPicPr>
            <a:picLocks noChangeAspect="1"/>
          </p:cNvPicPr>
          <p:nvPr/>
        </p:nvPicPr>
        <p:blipFill>
          <a:blip r:embed="rId3"/>
          <a:stretch>
            <a:fillRect/>
          </a:stretch>
        </p:blipFill>
        <p:spPr>
          <a:xfrm>
            <a:off x="7990586" y="1615168"/>
            <a:ext cx="3851794" cy="2577971"/>
          </a:xfrm>
          <a:prstGeom prst="rect">
            <a:avLst/>
          </a:prstGeom>
        </p:spPr>
      </p:pic>
      <p:sp>
        <p:nvSpPr>
          <p:cNvPr id="5" name="TextBox 4">
            <a:extLst>
              <a:ext uri="{FF2B5EF4-FFF2-40B4-BE49-F238E27FC236}">
                <a16:creationId xmlns:a16="http://schemas.microsoft.com/office/drawing/2014/main" id="{2E2FAB35-A674-C350-3D92-1795A1A0492D}"/>
              </a:ext>
            </a:extLst>
          </p:cNvPr>
          <p:cNvSpPr txBox="1"/>
          <p:nvPr/>
        </p:nvSpPr>
        <p:spPr>
          <a:xfrm>
            <a:off x="8066611" y="4190999"/>
            <a:ext cx="37011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dirty="0">
                <a:cs typeface="Calibri"/>
              </a:rPr>
              <a:t>Fig. 1 - Science Direct V16 I1 doi.org</a:t>
            </a:r>
            <a:endParaRPr lang="en-US" i="1" u="sng" dirty="0">
              <a:solidFill>
                <a:srgbClr val="1F1F1F"/>
              </a:solidFill>
              <a:cs typeface="Calibri"/>
            </a:endParaRPr>
          </a:p>
          <a:p>
            <a:endParaRPr lang="en-US" dirty="0">
              <a:cs typeface="Calibri"/>
            </a:endParaRPr>
          </a:p>
        </p:txBody>
      </p:sp>
      <p:sp>
        <p:nvSpPr>
          <p:cNvPr id="6" name="TextBox 5">
            <a:extLst>
              <a:ext uri="{FF2B5EF4-FFF2-40B4-BE49-F238E27FC236}">
                <a16:creationId xmlns:a16="http://schemas.microsoft.com/office/drawing/2014/main" id="{21B7E912-BF75-6A61-5C87-B91D012B1540}"/>
              </a:ext>
            </a:extLst>
          </p:cNvPr>
          <p:cNvSpPr txBox="1"/>
          <p:nvPr/>
        </p:nvSpPr>
        <p:spPr>
          <a:xfrm>
            <a:off x="10102922" y="6489842"/>
            <a:ext cx="20890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 Cassina: 1</a:t>
            </a:r>
          </a:p>
        </p:txBody>
      </p:sp>
    </p:spTree>
    <p:extLst>
      <p:ext uri="{BB962C8B-B14F-4D97-AF65-F5344CB8AC3E}">
        <p14:creationId xmlns:p14="http://schemas.microsoft.com/office/powerpoint/2010/main" val="165918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Concept Generation:</a:t>
            </a:r>
            <a:br>
              <a:rPr lang="en-US" sz="4600">
                <a:latin typeface="Arial"/>
                <a:cs typeface="Arial"/>
              </a:rPr>
            </a:br>
            <a:r>
              <a:rPr lang="en-US" sz="4600">
                <a:latin typeface="Arial"/>
                <a:cs typeface="Arial"/>
              </a:rPr>
              <a:t>Mechanical Movement</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0955046" y="6489842"/>
            <a:ext cx="1236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19</a:t>
            </a:r>
          </a:p>
        </p:txBody>
      </p:sp>
      <p:pic>
        <p:nvPicPr>
          <p:cNvPr id="2" name="Picture 1" descr="A drawing of a weapon&#10;&#10;Description automatically generated">
            <a:extLst>
              <a:ext uri="{FF2B5EF4-FFF2-40B4-BE49-F238E27FC236}">
                <a16:creationId xmlns:a16="http://schemas.microsoft.com/office/drawing/2014/main" id="{A73A3DCE-97D5-AD58-6B81-9CA83B24F2E9}"/>
              </a:ext>
            </a:extLst>
          </p:cNvPr>
          <p:cNvPicPr>
            <a:picLocks noChangeAspect="1"/>
          </p:cNvPicPr>
          <p:nvPr/>
        </p:nvPicPr>
        <p:blipFill>
          <a:blip r:embed="rId2"/>
          <a:stretch>
            <a:fillRect/>
          </a:stretch>
        </p:blipFill>
        <p:spPr>
          <a:xfrm>
            <a:off x="-35914" y="1562725"/>
            <a:ext cx="4081698" cy="1996191"/>
          </a:xfrm>
          <a:prstGeom prst="rect">
            <a:avLst/>
          </a:prstGeom>
        </p:spPr>
      </p:pic>
      <p:pic>
        <p:nvPicPr>
          <p:cNvPr id="5" name="Picture 4" descr="A drawing of a pencil&#10;&#10;Description automatically generated">
            <a:extLst>
              <a:ext uri="{FF2B5EF4-FFF2-40B4-BE49-F238E27FC236}">
                <a16:creationId xmlns:a16="http://schemas.microsoft.com/office/drawing/2014/main" id="{41B7BBAA-10D8-A6C2-5EE5-5EA4BD2DB9F8}"/>
              </a:ext>
            </a:extLst>
          </p:cNvPr>
          <p:cNvPicPr>
            <a:picLocks noChangeAspect="1"/>
          </p:cNvPicPr>
          <p:nvPr/>
        </p:nvPicPr>
        <p:blipFill>
          <a:blip r:embed="rId3"/>
          <a:stretch>
            <a:fillRect/>
          </a:stretch>
        </p:blipFill>
        <p:spPr>
          <a:xfrm>
            <a:off x="3948971" y="1577010"/>
            <a:ext cx="4075451" cy="1980108"/>
          </a:xfrm>
          <a:prstGeom prst="rect">
            <a:avLst/>
          </a:prstGeom>
        </p:spPr>
      </p:pic>
      <p:pic>
        <p:nvPicPr>
          <p:cNvPr id="6" name="Picture 5" descr="A drawing of a wooden object&#10;&#10;Description automatically generated">
            <a:extLst>
              <a:ext uri="{FF2B5EF4-FFF2-40B4-BE49-F238E27FC236}">
                <a16:creationId xmlns:a16="http://schemas.microsoft.com/office/drawing/2014/main" id="{88013D1C-9B84-53C9-57A5-0758D53F617A}"/>
              </a:ext>
            </a:extLst>
          </p:cNvPr>
          <p:cNvPicPr>
            <a:picLocks noChangeAspect="1"/>
          </p:cNvPicPr>
          <p:nvPr/>
        </p:nvPicPr>
        <p:blipFill>
          <a:blip r:embed="rId4"/>
          <a:stretch>
            <a:fillRect/>
          </a:stretch>
        </p:blipFill>
        <p:spPr>
          <a:xfrm>
            <a:off x="7940102" y="1574982"/>
            <a:ext cx="4287812" cy="1984169"/>
          </a:xfrm>
          <a:prstGeom prst="rect">
            <a:avLst/>
          </a:prstGeom>
        </p:spPr>
      </p:pic>
      <p:pic>
        <p:nvPicPr>
          <p:cNvPr id="8" name="Picture 7" descr="A drawing of a piece of paper&#10;&#10;Description automatically generated">
            <a:extLst>
              <a:ext uri="{FF2B5EF4-FFF2-40B4-BE49-F238E27FC236}">
                <a16:creationId xmlns:a16="http://schemas.microsoft.com/office/drawing/2014/main" id="{2C586378-EEEF-5888-8435-283C42DB1688}"/>
              </a:ext>
            </a:extLst>
          </p:cNvPr>
          <p:cNvPicPr>
            <a:picLocks noChangeAspect="1"/>
          </p:cNvPicPr>
          <p:nvPr/>
        </p:nvPicPr>
        <p:blipFill>
          <a:blip r:embed="rId5"/>
          <a:stretch>
            <a:fillRect/>
          </a:stretch>
        </p:blipFill>
        <p:spPr>
          <a:xfrm>
            <a:off x="644890" y="3729349"/>
            <a:ext cx="5087288" cy="2078793"/>
          </a:xfrm>
          <a:prstGeom prst="rect">
            <a:avLst/>
          </a:prstGeom>
        </p:spPr>
      </p:pic>
      <p:pic>
        <p:nvPicPr>
          <p:cNvPr id="10" name="Picture 9" descr="A drawing of a sword&#10;&#10;Description automatically generated">
            <a:extLst>
              <a:ext uri="{FF2B5EF4-FFF2-40B4-BE49-F238E27FC236}">
                <a16:creationId xmlns:a16="http://schemas.microsoft.com/office/drawing/2014/main" id="{78F5F707-1983-F40D-2FCC-39B960C619A6}"/>
              </a:ext>
            </a:extLst>
          </p:cNvPr>
          <p:cNvPicPr>
            <a:picLocks noChangeAspect="1"/>
          </p:cNvPicPr>
          <p:nvPr/>
        </p:nvPicPr>
        <p:blipFill>
          <a:blip r:embed="rId6"/>
          <a:stretch>
            <a:fillRect/>
          </a:stretch>
        </p:blipFill>
        <p:spPr>
          <a:xfrm>
            <a:off x="5985136" y="3728491"/>
            <a:ext cx="5268418" cy="2080510"/>
          </a:xfrm>
          <a:prstGeom prst="rect">
            <a:avLst/>
          </a:prstGeom>
        </p:spPr>
      </p:pic>
      <p:sp>
        <p:nvSpPr>
          <p:cNvPr id="11" name="TextBox 10">
            <a:extLst>
              <a:ext uri="{FF2B5EF4-FFF2-40B4-BE49-F238E27FC236}">
                <a16:creationId xmlns:a16="http://schemas.microsoft.com/office/drawing/2014/main" id="{E031BF4F-8731-7BB0-D265-C116D38E6879}"/>
              </a:ext>
            </a:extLst>
          </p:cNvPr>
          <p:cNvSpPr txBox="1"/>
          <p:nvPr/>
        </p:nvSpPr>
        <p:spPr>
          <a:xfrm>
            <a:off x="4333776" y="6023657"/>
            <a:ext cx="29814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15 – Mechanical Systems</a:t>
            </a:r>
            <a:endParaRPr lang="en-US" i="1" u="sng">
              <a:solidFill>
                <a:srgbClr val="1F1F1F"/>
              </a:solidFill>
              <a:cs typeface="Calibri"/>
            </a:endParaRPr>
          </a:p>
        </p:txBody>
      </p:sp>
    </p:spTree>
    <p:extLst>
      <p:ext uri="{BB962C8B-B14F-4D97-AF65-F5344CB8AC3E}">
        <p14:creationId xmlns:p14="http://schemas.microsoft.com/office/powerpoint/2010/main" val="4133263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Concept Generation:</a:t>
            </a:r>
            <a:br>
              <a:rPr lang="en-US" sz="4600">
                <a:latin typeface="Arial"/>
                <a:cs typeface="Arial"/>
              </a:rPr>
            </a:br>
            <a:r>
              <a:rPr lang="en-US" sz="4600">
                <a:latin typeface="Arial"/>
                <a:cs typeface="Arial"/>
              </a:rPr>
              <a:t>Compliant Springs</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1052699" y="6489842"/>
            <a:ext cx="11393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20</a:t>
            </a:r>
          </a:p>
        </p:txBody>
      </p:sp>
      <p:sp>
        <p:nvSpPr>
          <p:cNvPr id="11" name="TextBox 10">
            <a:extLst>
              <a:ext uri="{FF2B5EF4-FFF2-40B4-BE49-F238E27FC236}">
                <a16:creationId xmlns:a16="http://schemas.microsoft.com/office/drawing/2014/main" id="{E031BF4F-8731-7BB0-D265-C116D38E6879}"/>
              </a:ext>
            </a:extLst>
          </p:cNvPr>
          <p:cNvSpPr txBox="1"/>
          <p:nvPr/>
        </p:nvSpPr>
        <p:spPr>
          <a:xfrm>
            <a:off x="4333776" y="6023657"/>
            <a:ext cx="3571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16 – Active Resistance Systems</a:t>
            </a:r>
            <a:endParaRPr lang="en-US" i="1" u="sng">
              <a:solidFill>
                <a:srgbClr val="1F1F1F"/>
              </a:solidFill>
              <a:cs typeface="Calibri"/>
            </a:endParaRPr>
          </a:p>
        </p:txBody>
      </p:sp>
      <p:pic>
        <p:nvPicPr>
          <p:cNvPr id="12" name="Picture 11" descr="A screenshot of a computer&#10;&#10;Description automatically generated">
            <a:extLst>
              <a:ext uri="{FF2B5EF4-FFF2-40B4-BE49-F238E27FC236}">
                <a16:creationId xmlns:a16="http://schemas.microsoft.com/office/drawing/2014/main" id="{CC18F6D1-DD0E-1E1E-6A15-2A177D504534}"/>
              </a:ext>
            </a:extLst>
          </p:cNvPr>
          <p:cNvPicPr>
            <a:picLocks noChangeAspect="1"/>
          </p:cNvPicPr>
          <p:nvPr/>
        </p:nvPicPr>
        <p:blipFill rotWithShape="1">
          <a:blip r:embed="rId2"/>
          <a:srcRect l="3732" t="8925" r="26564" b="46891"/>
          <a:stretch/>
        </p:blipFill>
        <p:spPr>
          <a:xfrm>
            <a:off x="996680" y="1516064"/>
            <a:ext cx="4742199" cy="453175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70223F5E-04D3-C847-4620-A19CEC521CB4}"/>
              </a:ext>
            </a:extLst>
          </p:cNvPr>
          <p:cNvPicPr>
            <a:picLocks noChangeAspect="1"/>
          </p:cNvPicPr>
          <p:nvPr/>
        </p:nvPicPr>
        <p:blipFill rotWithShape="1">
          <a:blip r:embed="rId2"/>
          <a:srcRect l="3732" t="54392" r="26290" b="1409"/>
          <a:stretch/>
        </p:blipFill>
        <p:spPr>
          <a:xfrm>
            <a:off x="5864661" y="1516062"/>
            <a:ext cx="4786021" cy="4533035"/>
          </a:xfrm>
          <a:prstGeom prst="rect">
            <a:avLst/>
          </a:prstGeom>
        </p:spPr>
      </p:pic>
    </p:spTree>
    <p:extLst>
      <p:ext uri="{BB962C8B-B14F-4D97-AF65-F5344CB8AC3E}">
        <p14:creationId xmlns:p14="http://schemas.microsoft.com/office/powerpoint/2010/main" val="449344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a:bodyPr>
          <a:lstStyle/>
          <a:p>
            <a:pPr algn="l"/>
            <a:r>
              <a:rPr lang="en-US" sz="4600">
                <a:latin typeface="Arial"/>
                <a:cs typeface="Arial"/>
              </a:rPr>
              <a:t>Alternative Designs</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0946168" y="6489842"/>
            <a:ext cx="1236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21</a:t>
            </a:r>
          </a:p>
        </p:txBody>
      </p:sp>
      <p:pic>
        <p:nvPicPr>
          <p:cNvPr id="4" name="Picture 3" descr="A drawing of an object&#10;&#10;Description automatically generated">
            <a:extLst>
              <a:ext uri="{FF2B5EF4-FFF2-40B4-BE49-F238E27FC236}">
                <a16:creationId xmlns:a16="http://schemas.microsoft.com/office/drawing/2014/main" id="{2C730FC8-5DAB-804B-C525-50B1AA231B13}"/>
              </a:ext>
            </a:extLst>
          </p:cNvPr>
          <p:cNvPicPr>
            <a:picLocks noChangeAspect="1"/>
          </p:cNvPicPr>
          <p:nvPr/>
        </p:nvPicPr>
        <p:blipFill rotWithShape="1">
          <a:blip r:embed="rId2"/>
          <a:srcRect t="40066" b="106"/>
          <a:stretch/>
        </p:blipFill>
        <p:spPr>
          <a:xfrm>
            <a:off x="141666" y="3767808"/>
            <a:ext cx="2864373" cy="1742559"/>
          </a:xfrm>
          <a:prstGeom prst="rect">
            <a:avLst/>
          </a:prstGeom>
          <a:ln>
            <a:noFill/>
          </a:ln>
          <a:effectLst>
            <a:outerShdw blurRad="190500" algn="tl" rotWithShape="0">
              <a:srgbClr val="000000">
                <a:alpha val="70000"/>
              </a:srgbClr>
            </a:outerShdw>
          </a:effectLst>
        </p:spPr>
      </p:pic>
      <p:pic>
        <p:nvPicPr>
          <p:cNvPr id="11" name="Picture 10" descr="A drawing of a pliers&#10;&#10;Description automatically generated">
            <a:extLst>
              <a:ext uri="{FF2B5EF4-FFF2-40B4-BE49-F238E27FC236}">
                <a16:creationId xmlns:a16="http://schemas.microsoft.com/office/drawing/2014/main" id="{CF2BF067-8124-EDA2-35A2-9721CF1A596A}"/>
              </a:ext>
            </a:extLst>
          </p:cNvPr>
          <p:cNvPicPr>
            <a:picLocks noChangeAspect="1"/>
          </p:cNvPicPr>
          <p:nvPr/>
        </p:nvPicPr>
        <p:blipFill rotWithShape="1">
          <a:blip r:embed="rId3"/>
          <a:srcRect l="54558" t="59368" r="17075" b="-526"/>
          <a:stretch/>
        </p:blipFill>
        <p:spPr>
          <a:xfrm>
            <a:off x="9374827" y="1511368"/>
            <a:ext cx="2037106" cy="191298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56245893-9F9C-1148-6F71-28DDC39038CA}"/>
              </a:ext>
            </a:extLst>
          </p:cNvPr>
          <p:cNvPicPr>
            <a:picLocks noChangeAspect="1"/>
          </p:cNvPicPr>
          <p:nvPr/>
        </p:nvPicPr>
        <p:blipFill>
          <a:blip r:embed="rId4"/>
          <a:stretch>
            <a:fillRect/>
          </a:stretch>
        </p:blipFill>
        <p:spPr>
          <a:xfrm>
            <a:off x="3173742" y="1873432"/>
            <a:ext cx="5333050" cy="3448950"/>
          </a:xfrm>
          <a:prstGeom prst="rect">
            <a:avLst/>
          </a:prstGeom>
          <a:ln>
            <a:noFill/>
          </a:ln>
          <a:effectLst>
            <a:outerShdw blurRad="190500" algn="tl" rotWithShape="0">
              <a:srgbClr val="000000">
                <a:alpha val="70000"/>
              </a:srgbClr>
            </a:outerShdw>
          </a:effectLst>
        </p:spPr>
      </p:pic>
      <p:pic>
        <p:nvPicPr>
          <p:cNvPr id="13" name="Picture 12" descr="A drawing of a scissor&#10;&#10;Description automatically generated">
            <a:extLst>
              <a:ext uri="{FF2B5EF4-FFF2-40B4-BE49-F238E27FC236}">
                <a16:creationId xmlns:a16="http://schemas.microsoft.com/office/drawing/2014/main" id="{B384DF17-1D07-56E3-2C14-B2E615DB8406}"/>
              </a:ext>
            </a:extLst>
          </p:cNvPr>
          <p:cNvPicPr>
            <a:picLocks noChangeAspect="1"/>
          </p:cNvPicPr>
          <p:nvPr/>
        </p:nvPicPr>
        <p:blipFill rotWithShape="1">
          <a:blip r:embed="rId5"/>
          <a:srcRect l="-159" t="55448" b="-138"/>
          <a:stretch/>
        </p:blipFill>
        <p:spPr>
          <a:xfrm>
            <a:off x="140710" y="1672664"/>
            <a:ext cx="2952601" cy="1516707"/>
          </a:xfrm>
          <a:prstGeom prst="rect">
            <a:avLst/>
          </a:prstGeom>
          <a:ln>
            <a:noFill/>
          </a:ln>
          <a:effectLst>
            <a:outerShdw blurRad="190500" algn="tl" rotWithShape="0">
              <a:srgbClr val="000000">
                <a:alpha val="70000"/>
              </a:srgbClr>
            </a:outerShdw>
          </a:effectLst>
        </p:spPr>
      </p:pic>
      <p:pic>
        <p:nvPicPr>
          <p:cNvPr id="14" name="Picture 13" descr="A drawing of a triangle&#10;&#10;Description automatically generated">
            <a:extLst>
              <a:ext uri="{FF2B5EF4-FFF2-40B4-BE49-F238E27FC236}">
                <a16:creationId xmlns:a16="http://schemas.microsoft.com/office/drawing/2014/main" id="{6354BB17-1D20-AF1C-AECC-17F69BC649CC}"/>
              </a:ext>
            </a:extLst>
          </p:cNvPr>
          <p:cNvPicPr>
            <a:picLocks noChangeAspect="1"/>
          </p:cNvPicPr>
          <p:nvPr/>
        </p:nvPicPr>
        <p:blipFill rotWithShape="1">
          <a:blip r:embed="rId6"/>
          <a:srcRect l="3375" t="48661" r="78" b="-60"/>
          <a:stretch/>
        </p:blipFill>
        <p:spPr>
          <a:xfrm>
            <a:off x="8660286" y="3881452"/>
            <a:ext cx="3353066" cy="215661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78E30CD0-0637-ACB2-F9AF-CAA4286BBFA2}"/>
              </a:ext>
            </a:extLst>
          </p:cNvPr>
          <p:cNvSpPr txBox="1"/>
          <p:nvPr/>
        </p:nvSpPr>
        <p:spPr>
          <a:xfrm>
            <a:off x="8619212" y="6121349"/>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21 – Alternative Design 5</a:t>
            </a:r>
            <a:endParaRPr lang="en-US">
              <a:solidFill>
                <a:srgbClr val="000000"/>
              </a:solidFill>
              <a:cs typeface="Calibri"/>
            </a:endParaRPr>
          </a:p>
          <a:p>
            <a:endParaRPr lang="en-US" i="1" u="sng">
              <a:solidFill>
                <a:srgbClr val="003366"/>
              </a:solidFill>
              <a:cs typeface="Calibri"/>
            </a:endParaRPr>
          </a:p>
        </p:txBody>
      </p:sp>
      <p:sp>
        <p:nvSpPr>
          <p:cNvPr id="8" name="TextBox 7">
            <a:extLst>
              <a:ext uri="{FF2B5EF4-FFF2-40B4-BE49-F238E27FC236}">
                <a16:creationId xmlns:a16="http://schemas.microsoft.com/office/drawing/2014/main" id="{1C52FC87-D470-C30E-1DEE-CEC4C02F15B1}"/>
              </a:ext>
            </a:extLst>
          </p:cNvPr>
          <p:cNvSpPr txBox="1"/>
          <p:nvPr/>
        </p:nvSpPr>
        <p:spPr>
          <a:xfrm>
            <a:off x="4336381" y="5394519"/>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19 – Alternative Design 3</a:t>
            </a:r>
            <a:endParaRPr lang="en-US">
              <a:solidFill>
                <a:srgbClr val="000000"/>
              </a:solidFill>
              <a:cs typeface="Calibri"/>
            </a:endParaRPr>
          </a:p>
          <a:p>
            <a:endParaRPr lang="en-US" i="1" u="sng">
              <a:solidFill>
                <a:srgbClr val="003366"/>
              </a:solidFill>
              <a:cs typeface="Calibri"/>
            </a:endParaRPr>
          </a:p>
        </p:txBody>
      </p:sp>
      <p:sp>
        <p:nvSpPr>
          <p:cNvPr id="15" name="TextBox 14">
            <a:extLst>
              <a:ext uri="{FF2B5EF4-FFF2-40B4-BE49-F238E27FC236}">
                <a16:creationId xmlns:a16="http://schemas.microsoft.com/office/drawing/2014/main" id="{2ABFFC4C-B326-7606-4CF2-3F2A3B9960BF}"/>
              </a:ext>
            </a:extLst>
          </p:cNvPr>
          <p:cNvSpPr txBox="1"/>
          <p:nvPr/>
        </p:nvSpPr>
        <p:spPr>
          <a:xfrm>
            <a:off x="1448" y="5585995"/>
            <a:ext cx="33924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17 – Alternative Design 1</a:t>
            </a:r>
            <a:endParaRPr lang="en-US" i="1" u="sng">
              <a:solidFill>
                <a:srgbClr val="1F1F1F"/>
              </a:solidFill>
              <a:cs typeface="Calibri"/>
            </a:endParaRPr>
          </a:p>
        </p:txBody>
      </p:sp>
      <p:sp>
        <p:nvSpPr>
          <p:cNvPr id="17" name="TextBox 16">
            <a:extLst>
              <a:ext uri="{FF2B5EF4-FFF2-40B4-BE49-F238E27FC236}">
                <a16:creationId xmlns:a16="http://schemas.microsoft.com/office/drawing/2014/main" id="{C5277DDC-8B3A-BC3B-762A-7E6BAB5FF826}"/>
              </a:ext>
            </a:extLst>
          </p:cNvPr>
          <p:cNvSpPr txBox="1"/>
          <p:nvPr/>
        </p:nvSpPr>
        <p:spPr>
          <a:xfrm>
            <a:off x="2750" y="3242683"/>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20 – Alternative Design 4</a:t>
            </a:r>
            <a:endParaRPr lang="en-US">
              <a:solidFill>
                <a:srgbClr val="000000"/>
              </a:solidFill>
              <a:cs typeface="Calibri"/>
            </a:endParaRPr>
          </a:p>
          <a:p>
            <a:endParaRPr lang="en-US" i="1" u="sng">
              <a:solidFill>
                <a:srgbClr val="003366"/>
              </a:solidFill>
              <a:cs typeface="Calibri"/>
            </a:endParaRPr>
          </a:p>
        </p:txBody>
      </p:sp>
      <p:sp>
        <p:nvSpPr>
          <p:cNvPr id="19" name="TextBox 18">
            <a:extLst>
              <a:ext uri="{FF2B5EF4-FFF2-40B4-BE49-F238E27FC236}">
                <a16:creationId xmlns:a16="http://schemas.microsoft.com/office/drawing/2014/main" id="{5D5B2EF3-8934-9090-DD30-AD72B7DEED50}"/>
              </a:ext>
            </a:extLst>
          </p:cNvPr>
          <p:cNvSpPr txBox="1"/>
          <p:nvPr/>
        </p:nvSpPr>
        <p:spPr>
          <a:xfrm>
            <a:off x="8619212" y="3431554"/>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18 – Alternative Design 2</a:t>
            </a:r>
            <a:endParaRPr lang="en-US">
              <a:solidFill>
                <a:srgbClr val="000000"/>
              </a:solidFill>
              <a:cs typeface="Calibri"/>
            </a:endParaRPr>
          </a:p>
          <a:p>
            <a:endParaRPr lang="en-US" i="1" u="sng">
              <a:solidFill>
                <a:srgbClr val="003366"/>
              </a:solidFill>
              <a:cs typeface="Calibri"/>
            </a:endParaRPr>
          </a:p>
        </p:txBody>
      </p:sp>
    </p:spTree>
    <p:extLst>
      <p:ext uri="{BB962C8B-B14F-4D97-AF65-F5344CB8AC3E}">
        <p14:creationId xmlns:p14="http://schemas.microsoft.com/office/powerpoint/2010/main" val="2909546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pliers&#10;&#10;Description automatically generated">
            <a:extLst>
              <a:ext uri="{FF2B5EF4-FFF2-40B4-BE49-F238E27FC236}">
                <a16:creationId xmlns:a16="http://schemas.microsoft.com/office/drawing/2014/main" id="{A6DACEA3-6BFB-3092-333C-06536AC7A41B}"/>
              </a:ext>
            </a:extLst>
          </p:cNvPr>
          <p:cNvPicPr>
            <a:picLocks noChangeAspect="1"/>
          </p:cNvPicPr>
          <p:nvPr/>
        </p:nvPicPr>
        <p:blipFill rotWithShape="1">
          <a:blip r:embed="rId2"/>
          <a:srcRect l="50595" t="52926" r="16752" b="406"/>
          <a:stretch/>
        </p:blipFill>
        <p:spPr>
          <a:xfrm>
            <a:off x="1250" y="1588437"/>
            <a:ext cx="3708225" cy="3389577"/>
          </a:xfrm>
          <a:prstGeom prst="rect">
            <a:avLst/>
          </a:prstGeom>
          <a:effectLst>
            <a:outerShdw blurRad="50800" dist="38100" dir="2700000">
              <a:srgbClr val="000000">
                <a:alpha val="40000"/>
              </a:srgbClr>
            </a:outerShdw>
          </a:effectLst>
        </p:spPr>
      </p:pic>
      <p:sp>
        <p:nvSpPr>
          <p:cNvPr id="7" name="Title 3">
            <a:extLst>
              <a:ext uri="{FF2B5EF4-FFF2-40B4-BE49-F238E27FC236}">
                <a16:creationId xmlns:a16="http://schemas.microsoft.com/office/drawing/2014/main" id="{E37985F0-C41F-1042-A4A9-4A3B39F00886}"/>
              </a:ext>
            </a:extLst>
          </p:cNvPr>
          <p:cNvSpPr>
            <a:spLocks noGrp="1"/>
          </p:cNvSpPr>
          <p:nvPr>
            <p:ph type="title"/>
          </p:nvPr>
        </p:nvSpPr>
        <p:spPr>
          <a:xfrm>
            <a:off x="838200" y="365125"/>
            <a:ext cx="9705975" cy="979488"/>
          </a:xfrm>
        </p:spPr>
        <p:txBody>
          <a:bodyPr>
            <a:normAutofit/>
          </a:bodyPr>
          <a:lstStyle/>
          <a:p>
            <a:pPr algn="l"/>
            <a:r>
              <a:rPr lang="en-US" sz="4600">
                <a:latin typeface="Arial"/>
                <a:cs typeface="Arial"/>
              </a:rPr>
              <a:t>Concept Evaluation</a:t>
            </a:r>
            <a:endParaRPr lang="en-US"/>
          </a:p>
        </p:txBody>
      </p:sp>
      <p:sp>
        <p:nvSpPr>
          <p:cNvPr id="4" name="TextBox 3">
            <a:extLst>
              <a:ext uri="{FF2B5EF4-FFF2-40B4-BE49-F238E27FC236}">
                <a16:creationId xmlns:a16="http://schemas.microsoft.com/office/drawing/2014/main" id="{DF855731-309F-F8AB-6A76-FAF75E0599B6}"/>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23</a:t>
            </a:r>
          </a:p>
        </p:txBody>
      </p:sp>
      <p:pic>
        <p:nvPicPr>
          <p:cNvPr id="3" name="Picture 2" descr="A drawing of a scissor&#10;&#10;Description automatically generated">
            <a:extLst>
              <a:ext uri="{FF2B5EF4-FFF2-40B4-BE49-F238E27FC236}">
                <a16:creationId xmlns:a16="http://schemas.microsoft.com/office/drawing/2014/main" id="{B8C481B6-19D9-283D-4F44-D3B082BC7E4F}"/>
              </a:ext>
            </a:extLst>
          </p:cNvPr>
          <p:cNvPicPr>
            <a:picLocks noChangeAspect="1"/>
          </p:cNvPicPr>
          <p:nvPr/>
        </p:nvPicPr>
        <p:blipFill rotWithShape="1">
          <a:blip r:embed="rId3"/>
          <a:srcRect t="55381" r="302" b="-262"/>
          <a:stretch/>
        </p:blipFill>
        <p:spPr>
          <a:xfrm>
            <a:off x="7707880" y="2542836"/>
            <a:ext cx="4487068" cy="2430342"/>
          </a:xfrm>
          <a:prstGeom prst="rect">
            <a:avLst/>
          </a:prstGeom>
          <a:effectLst>
            <a:outerShdw blurRad="50800" dist="38100" dir="2700000">
              <a:srgbClr val="000000">
                <a:alpha val="40000"/>
              </a:srgbClr>
            </a:outerShdw>
          </a:effectLst>
        </p:spPr>
      </p:pic>
      <p:pic>
        <p:nvPicPr>
          <p:cNvPr id="6" name="Picture 5">
            <a:extLst>
              <a:ext uri="{FF2B5EF4-FFF2-40B4-BE49-F238E27FC236}">
                <a16:creationId xmlns:a16="http://schemas.microsoft.com/office/drawing/2014/main" id="{A12EA2F9-220B-A8D0-5A3A-BE0F14A2F75E}"/>
              </a:ext>
            </a:extLst>
          </p:cNvPr>
          <p:cNvPicPr>
            <a:picLocks noChangeAspect="1"/>
          </p:cNvPicPr>
          <p:nvPr/>
        </p:nvPicPr>
        <p:blipFill rotWithShape="1">
          <a:blip r:embed="rId4"/>
          <a:srcRect r="49064"/>
          <a:stretch/>
        </p:blipFill>
        <p:spPr>
          <a:xfrm>
            <a:off x="3857636" y="1587812"/>
            <a:ext cx="3780499" cy="4755422"/>
          </a:xfrm>
          <a:prstGeom prst="rect">
            <a:avLst/>
          </a:prstGeom>
          <a:effectLst>
            <a:outerShdw blurRad="50800" dist="38100" dir="4980000">
              <a:srgbClr val="000000">
                <a:alpha val="40000"/>
              </a:srgbClr>
            </a:outerShdw>
          </a:effectLst>
        </p:spPr>
      </p:pic>
      <p:sp>
        <p:nvSpPr>
          <p:cNvPr id="11" name="TextBox 10">
            <a:extLst>
              <a:ext uri="{FF2B5EF4-FFF2-40B4-BE49-F238E27FC236}">
                <a16:creationId xmlns:a16="http://schemas.microsoft.com/office/drawing/2014/main" id="{BDF4B503-1379-FE27-A251-CB190F2ECC8A}"/>
              </a:ext>
            </a:extLst>
          </p:cNvPr>
          <p:cNvSpPr txBox="1"/>
          <p:nvPr/>
        </p:nvSpPr>
        <p:spPr>
          <a:xfrm>
            <a:off x="155932" y="5148594"/>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22 – Alternative Design 2</a:t>
            </a:r>
            <a:endParaRPr lang="en-US">
              <a:solidFill>
                <a:srgbClr val="000000"/>
              </a:solidFill>
              <a:cs typeface="Calibri"/>
            </a:endParaRPr>
          </a:p>
          <a:p>
            <a:endParaRPr lang="en-US" i="1" u="sng">
              <a:solidFill>
                <a:srgbClr val="003366"/>
              </a:solidFill>
              <a:cs typeface="Calibri"/>
            </a:endParaRPr>
          </a:p>
        </p:txBody>
      </p:sp>
      <p:sp>
        <p:nvSpPr>
          <p:cNvPr id="13" name="TextBox 12">
            <a:extLst>
              <a:ext uri="{FF2B5EF4-FFF2-40B4-BE49-F238E27FC236}">
                <a16:creationId xmlns:a16="http://schemas.microsoft.com/office/drawing/2014/main" id="{110C2ED4-C58D-34F5-BDF0-4B2038643CCC}"/>
              </a:ext>
            </a:extLst>
          </p:cNvPr>
          <p:cNvSpPr txBox="1"/>
          <p:nvPr/>
        </p:nvSpPr>
        <p:spPr>
          <a:xfrm>
            <a:off x="4051901" y="6430839"/>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23 – Alternative Design 3</a:t>
            </a:r>
            <a:endParaRPr lang="en-US">
              <a:solidFill>
                <a:srgbClr val="000000"/>
              </a:solidFill>
              <a:cs typeface="Calibri"/>
            </a:endParaRPr>
          </a:p>
          <a:p>
            <a:endParaRPr lang="en-US" i="1" u="sng">
              <a:solidFill>
                <a:srgbClr val="003366"/>
              </a:solidFill>
              <a:cs typeface="Calibri"/>
            </a:endParaRPr>
          </a:p>
        </p:txBody>
      </p:sp>
      <p:sp>
        <p:nvSpPr>
          <p:cNvPr id="15" name="TextBox 14">
            <a:extLst>
              <a:ext uri="{FF2B5EF4-FFF2-40B4-BE49-F238E27FC236}">
                <a16:creationId xmlns:a16="http://schemas.microsoft.com/office/drawing/2014/main" id="{2AC977C8-5ADB-0B09-24E7-7A7CC1FF9F35}"/>
              </a:ext>
            </a:extLst>
          </p:cNvPr>
          <p:cNvSpPr txBox="1"/>
          <p:nvPr/>
        </p:nvSpPr>
        <p:spPr>
          <a:xfrm>
            <a:off x="8252670" y="5152763"/>
            <a:ext cx="3392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24 – Alternative Design 4</a:t>
            </a:r>
            <a:endParaRPr lang="en-US">
              <a:solidFill>
                <a:srgbClr val="000000"/>
              </a:solidFill>
              <a:cs typeface="Calibri"/>
            </a:endParaRPr>
          </a:p>
          <a:p>
            <a:endParaRPr lang="en-US" i="1" u="sng">
              <a:solidFill>
                <a:srgbClr val="003366"/>
              </a:solidFill>
              <a:cs typeface="Calibri"/>
            </a:endParaRPr>
          </a:p>
        </p:txBody>
      </p:sp>
    </p:spTree>
    <p:extLst>
      <p:ext uri="{BB962C8B-B14F-4D97-AF65-F5344CB8AC3E}">
        <p14:creationId xmlns:p14="http://schemas.microsoft.com/office/powerpoint/2010/main" val="867687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a:xfrm>
            <a:off x="94562" y="365125"/>
            <a:ext cx="11259238" cy="979013"/>
          </a:xfrm>
        </p:spPr>
        <p:txBody>
          <a:bodyPr>
            <a:normAutofit/>
          </a:bodyPr>
          <a:lstStyle/>
          <a:p>
            <a:pPr algn="l"/>
            <a:r>
              <a:rPr lang="en-US" sz="4600">
                <a:latin typeface="Arial"/>
                <a:cs typeface="Arial"/>
              </a:rPr>
              <a:t>Concept Evaluation: Decision Matrix</a:t>
            </a:r>
            <a:endParaRPr lang="en-US" sz="4600"/>
          </a:p>
        </p:txBody>
      </p:sp>
      <p:sp>
        <p:nvSpPr>
          <p:cNvPr id="3" name="TextBox 2">
            <a:extLst>
              <a:ext uri="{FF2B5EF4-FFF2-40B4-BE49-F238E27FC236}">
                <a16:creationId xmlns:a16="http://schemas.microsoft.com/office/drawing/2014/main" id="{B4DC3B5A-4337-929B-5612-DCDE7D0378B5}"/>
              </a:ext>
            </a:extLst>
          </p:cNvPr>
          <p:cNvSpPr txBox="1"/>
          <p:nvPr/>
        </p:nvSpPr>
        <p:spPr>
          <a:xfrm>
            <a:off x="10912709" y="6489842"/>
            <a:ext cx="12792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22</a:t>
            </a:r>
          </a:p>
        </p:txBody>
      </p:sp>
      <p:grpSp>
        <p:nvGrpSpPr>
          <p:cNvPr id="5" name="Group 4">
            <a:extLst>
              <a:ext uri="{FF2B5EF4-FFF2-40B4-BE49-F238E27FC236}">
                <a16:creationId xmlns:a16="http://schemas.microsoft.com/office/drawing/2014/main" id="{BADF3816-7E66-18F6-F186-7F83B7AA42FA}"/>
              </a:ext>
            </a:extLst>
          </p:cNvPr>
          <p:cNvGrpSpPr/>
          <p:nvPr/>
        </p:nvGrpSpPr>
        <p:grpSpPr>
          <a:xfrm>
            <a:off x="128530" y="2480067"/>
            <a:ext cx="11774235" cy="1870512"/>
            <a:chOff x="128530" y="2085296"/>
            <a:chExt cx="10678861" cy="1260950"/>
          </a:xfrm>
        </p:grpSpPr>
        <p:pic>
          <p:nvPicPr>
            <p:cNvPr id="2" name="Picture 1" descr="A screenshot of a table&#10;&#10;Description automatically generated">
              <a:extLst>
                <a:ext uri="{FF2B5EF4-FFF2-40B4-BE49-F238E27FC236}">
                  <a16:creationId xmlns:a16="http://schemas.microsoft.com/office/drawing/2014/main" id="{74B1A788-EDB2-7C3B-9111-9B6B76A10CFE}"/>
                </a:ext>
              </a:extLst>
            </p:cNvPr>
            <p:cNvPicPr>
              <a:picLocks noChangeAspect="1"/>
            </p:cNvPicPr>
            <p:nvPr/>
          </p:nvPicPr>
          <p:blipFill rotWithShape="1">
            <a:blip r:embed="rId2"/>
            <a:srcRect r="56727" b="51930"/>
            <a:stretch/>
          </p:blipFill>
          <p:spPr>
            <a:xfrm>
              <a:off x="128530" y="2085296"/>
              <a:ext cx="4636270" cy="1260950"/>
            </a:xfrm>
            <a:prstGeom prst="rect">
              <a:avLst/>
            </a:prstGeom>
          </p:spPr>
        </p:pic>
        <p:pic>
          <p:nvPicPr>
            <p:cNvPr id="4" name="Picture 3" descr="A screenshot of a table&#10;&#10;Description automatically generated">
              <a:extLst>
                <a:ext uri="{FF2B5EF4-FFF2-40B4-BE49-F238E27FC236}">
                  <a16:creationId xmlns:a16="http://schemas.microsoft.com/office/drawing/2014/main" id="{8D8CE70E-6F42-EA25-EDE2-2E3218106001}"/>
                </a:ext>
              </a:extLst>
            </p:cNvPr>
            <p:cNvPicPr>
              <a:picLocks noChangeAspect="1"/>
            </p:cNvPicPr>
            <p:nvPr/>
          </p:nvPicPr>
          <p:blipFill rotWithShape="1">
            <a:blip r:embed="rId2"/>
            <a:srcRect l="43182" b="52143"/>
            <a:stretch/>
          </p:blipFill>
          <p:spPr>
            <a:xfrm>
              <a:off x="4760342" y="2087311"/>
              <a:ext cx="6047049" cy="1257771"/>
            </a:xfrm>
            <a:prstGeom prst="rect">
              <a:avLst/>
            </a:prstGeom>
          </p:spPr>
        </p:pic>
      </p:grpSp>
      <p:pic>
        <p:nvPicPr>
          <p:cNvPr id="6" name="Picture 5" descr="A screenshot of a table&#10;&#10;Description automatically generated">
            <a:extLst>
              <a:ext uri="{FF2B5EF4-FFF2-40B4-BE49-F238E27FC236}">
                <a16:creationId xmlns:a16="http://schemas.microsoft.com/office/drawing/2014/main" id="{AB664DBA-AFE2-3C0D-B057-8BB2EAE3E54D}"/>
              </a:ext>
            </a:extLst>
          </p:cNvPr>
          <p:cNvPicPr>
            <a:picLocks noChangeAspect="1"/>
          </p:cNvPicPr>
          <p:nvPr/>
        </p:nvPicPr>
        <p:blipFill rotWithShape="1">
          <a:blip r:embed="rId2"/>
          <a:srcRect t="56592" r="42362" b="321"/>
          <a:stretch/>
        </p:blipFill>
        <p:spPr>
          <a:xfrm>
            <a:off x="127000" y="4348918"/>
            <a:ext cx="8453438" cy="1878487"/>
          </a:xfrm>
          <a:prstGeom prst="rect">
            <a:avLst/>
          </a:prstGeom>
        </p:spPr>
      </p:pic>
      <p:sp>
        <p:nvSpPr>
          <p:cNvPr id="8" name="TextBox 7">
            <a:extLst>
              <a:ext uri="{FF2B5EF4-FFF2-40B4-BE49-F238E27FC236}">
                <a16:creationId xmlns:a16="http://schemas.microsoft.com/office/drawing/2014/main" id="{8E235DB3-9E1C-CBB0-3DFE-CEC50BD21CFB}"/>
              </a:ext>
            </a:extLst>
          </p:cNvPr>
          <p:cNvSpPr txBox="1"/>
          <p:nvPr/>
        </p:nvSpPr>
        <p:spPr>
          <a:xfrm>
            <a:off x="8667750" y="4659312"/>
            <a:ext cx="33416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cs typeface="Calibri"/>
              </a:rPr>
              <a:t>Note</a:t>
            </a:r>
            <a:r>
              <a:rPr lang="en-US">
                <a:cs typeface="Calibri"/>
              </a:rPr>
              <a:t>: Safety Rating remains neutral until safety testing is possible</a:t>
            </a:r>
            <a:endParaRPr lang="en-US"/>
          </a:p>
        </p:txBody>
      </p:sp>
      <p:sp>
        <p:nvSpPr>
          <p:cNvPr id="11" name="TextBox 10">
            <a:extLst>
              <a:ext uri="{FF2B5EF4-FFF2-40B4-BE49-F238E27FC236}">
                <a16:creationId xmlns:a16="http://schemas.microsoft.com/office/drawing/2014/main" id="{1B731470-F1F6-287A-9275-1AF89D76B5AE}"/>
              </a:ext>
            </a:extLst>
          </p:cNvPr>
          <p:cNvSpPr txBox="1"/>
          <p:nvPr/>
        </p:nvSpPr>
        <p:spPr>
          <a:xfrm>
            <a:off x="4401743" y="6489000"/>
            <a:ext cx="26434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Table IV – Decision Matrix</a:t>
            </a:r>
            <a:endParaRPr lang="en-US" i="1" u="sng">
              <a:solidFill>
                <a:srgbClr val="003366"/>
              </a:solidFill>
              <a:ea typeface="Calibri"/>
              <a:cs typeface="Calibri"/>
            </a:endParaRPr>
          </a:p>
        </p:txBody>
      </p:sp>
      <p:pic>
        <p:nvPicPr>
          <p:cNvPr id="12" name="Picture 11" descr="A drawing of an object&#10;&#10;Description automatically generated">
            <a:extLst>
              <a:ext uri="{FF2B5EF4-FFF2-40B4-BE49-F238E27FC236}">
                <a16:creationId xmlns:a16="http://schemas.microsoft.com/office/drawing/2014/main" id="{7575ECE9-A831-58B5-8175-534409790873}"/>
              </a:ext>
            </a:extLst>
          </p:cNvPr>
          <p:cNvPicPr>
            <a:picLocks noChangeAspect="1"/>
          </p:cNvPicPr>
          <p:nvPr/>
        </p:nvPicPr>
        <p:blipFill rotWithShape="1">
          <a:blip r:embed="rId3"/>
          <a:srcRect t="40066" b="106"/>
          <a:stretch/>
        </p:blipFill>
        <p:spPr>
          <a:xfrm>
            <a:off x="3844034" y="1521550"/>
            <a:ext cx="1350399" cy="820138"/>
          </a:xfrm>
          <a:prstGeom prst="rect">
            <a:avLst/>
          </a:prstGeom>
          <a:ln>
            <a:noFill/>
          </a:ln>
          <a:effectLst>
            <a:outerShdw blurRad="190500" algn="tl" rotWithShape="0">
              <a:srgbClr val="000000">
                <a:alpha val="70000"/>
              </a:srgbClr>
            </a:outerShdw>
          </a:effectLst>
        </p:spPr>
      </p:pic>
      <p:pic>
        <p:nvPicPr>
          <p:cNvPr id="14" name="Picture 13" descr="A drawing of a pliers&#10;&#10;Description automatically generated">
            <a:extLst>
              <a:ext uri="{FF2B5EF4-FFF2-40B4-BE49-F238E27FC236}">
                <a16:creationId xmlns:a16="http://schemas.microsoft.com/office/drawing/2014/main" id="{06B12754-B91C-3816-4B0B-18A89388C1AF}"/>
              </a:ext>
            </a:extLst>
          </p:cNvPr>
          <p:cNvPicPr>
            <a:picLocks noChangeAspect="1"/>
          </p:cNvPicPr>
          <p:nvPr/>
        </p:nvPicPr>
        <p:blipFill rotWithShape="1">
          <a:blip r:embed="rId4"/>
          <a:srcRect l="54558" t="59368" r="17075" b="-526"/>
          <a:stretch/>
        </p:blipFill>
        <p:spPr>
          <a:xfrm>
            <a:off x="5524722" y="1521393"/>
            <a:ext cx="1134738" cy="840174"/>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6235693F-9F4C-92B4-0C26-1E06A88412A2}"/>
              </a:ext>
            </a:extLst>
          </p:cNvPr>
          <p:cNvPicPr>
            <a:picLocks noChangeAspect="1"/>
          </p:cNvPicPr>
          <p:nvPr/>
        </p:nvPicPr>
        <p:blipFill>
          <a:blip r:embed="rId5"/>
          <a:srcRect l="2308" t="11983" r="54908" b="45646"/>
          <a:stretch/>
        </p:blipFill>
        <p:spPr>
          <a:xfrm>
            <a:off x="7043900" y="1521549"/>
            <a:ext cx="1357976" cy="843132"/>
          </a:xfrm>
          <a:prstGeom prst="rect">
            <a:avLst/>
          </a:prstGeom>
          <a:ln>
            <a:noFill/>
          </a:ln>
          <a:effectLst>
            <a:outerShdw blurRad="190500" algn="tl" rotWithShape="0">
              <a:srgbClr val="000000">
                <a:alpha val="70000"/>
              </a:srgbClr>
            </a:outerShdw>
          </a:effectLst>
        </p:spPr>
      </p:pic>
      <p:pic>
        <p:nvPicPr>
          <p:cNvPr id="18" name="Picture 17" descr="A drawing of a scissor&#10;&#10;Description automatically generated">
            <a:extLst>
              <a:ext uri="{FF2B5EF4-FFF2-40B4-BE49-F238E27FC236}">
                <a16:creationId xmlns:a16="http://schemas.microsoft.com/office/drawing/2014/main" id="{4F36024C-137F-5470-65A9-6079DA71DE9C}"/>
              </a:ext>
            </a:extLst>
          </p:cNvPr>
          <p:cNvPicPr>
            <a:picLocks noChangeAspect="1"/>
          </p:cNvPicPr>
          <p:nvPr/>
        </p:nvPicPr>
        <p:blipFill rotWithShape="1">
          <a:blip r:embed="rId6"/>
          <a:srcRect l="-159" t="55448" b="-138"/>
          <a:stretch/>
        </p:blipFill>
        <p:spPr>
          <a:xfrm>
            <a:off x="8663079" y="1532295"/>
            <a:ext cx="1578996" cy="824893"/>
          </a:xfrm>
          <a:prstGeom prst="rect">
            <a:avLst/>
          </a:prstGeom>
          <a:ln>
            <a:noFill/>
          </a:ln>
          <a:effectLst>
            <a:outerShdw blurRad="190500" algn="tl" rotWithShape="0">
              <a:srgbClr val="000000">
                <a:alpha val="70000"/>
              </a:srgbClr>
            </a:outerShdw>
          </a:effectLst>
        </p:spPr>
      </p:pic>
      <p:pic>
        <p:nvPicPr>
          <p:cNvPr id="20" name="Picture 19" descr="A drawing of a triangle&#10;&#10;Description automatically generated">
            <a:extLst>
              <a:ext uri="{FF2B5EF4-FFF2-40B4-BE49-F238E27FC236}">
                <a16:creationId xmlns:a16="http://schemas.microsoft.com/office/drawing/2014/main" id="{7D7C16D1-0E95-A71A-9753-BD939757CBB8}"/>
              </a:ext>
            </a:extLst>
          </p:cNvPr>
          <p:cNvPicPr>
            <a:picLocks noChangeAspect="1"/>
          </p:cNvPicPr>
          <p:nvPr/>
        </p:nvPicPr>
        <p:blipFill rotWithShape="1">
          <a:blip r:embed="rId7"/>
          <a:srcRect l="3375" t="48661" r="78" b="-60"/>
          <a:stretch/>
        </p:blipFill>
        <p:spPr>
          <a:xfrm>
            <a:off x="10344707" y="1515241"/>
            <a:ext cx="1357830" cy="843172"/>
          </a:xfrm>
          <a:prstGeom prst="rect">
            <a:avLst/>
          </a:prstGeom>
          <a:ln>
            <a:noFill/>
          </a:ln>
          <a:effectLst>
            <a:outerShdw blurRad="190500" algn="tl" rotWithShape="0">
              <a:srgbClr val="000000">
                <a:alpha val="70000"/>
              </a:srgbClr>
            </a:outerShdw>
          </a:effectLst>
        </p:spPr>
      </p:pic>
      <p:pic>
        <p:nvPicPr>
          <p:cNvPr id="10" name="Picture 9" descr="A blue and white device with text overlay&#10;&#10;Description automatically generated">
            <a:extLst>
              <a:ext uri="{FF2B5EF4-FFF2-40B4-BE49-F238E27FC236}">
                <a16:creationId xmlns:a16="http://schemas.microsoft.com/office/drawing/2014/main" id="{D7FDEB8E-DE4F-DE44-C4F5-AE7DD87B93A9}"/>
              </a:ext>
            </a:extLst>
          </p:cNvPr>
          <p:cNvPicPr>
            <a:picLocks noChangeAspect="1"/>
          </p:cNvPicPr>
          <p:nvPr/>
        </p:nvPicPr>
        <p:blipFill>
          <a:blip r:embed="rId8"/>
          <a:stretch>
            <a:fillRect/>
          </a:stretch>
        </p:blipFill>
        <p:spPr>
          <a:xfrm>
            <a:off x="2411261" y="1592264"/>
            <a:ext cx="1302172" cy="704953"/>
          </a:xfrm>
          <a:prstGeom prst="rect">
            <a:avLst/>
          </a:prstGeom>
          <a:ln w="28575">
            <a:solidFill>
              <a:schemeClr val="tx1"/>
            </a:solidFill>
          </a:ln>
        </p:spPr>
      </p:pic>
    </p:spTree>
    <p:extLst>
      <p:ext uri="{BB962C8B-B14F-4D97-AF65-F5344CB8AC3E}">
        <p14:creationId xmlns:p14="http://schemas.microsoft.com/office/powerpoint/2010/main" val="62906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CCEA-ED3F-CC38-427F-EDFDF108F8CF}"/>
              </a:ext>
            </a:extLst>
          </p:cNvPr>
          <p:cNvSpPr>
            <a:spLocks noGrp="1"/>
          </p:cNvSpPr>
          <p:nvPr>
            <p:ph type="title"/>
          </p:nvPr>
        </p:nvSpPr>
        <p:spPr/>
        <p:txBody>
          <a:bodyPr/>
          <a:lstStyle/>
          <a:p>
            <a:r>
              <a:rPr lang="en-US">
                <a:latin typeface="Arial"/>
                <a:cs typeface="Arial"/>
              </a:rPr>
              <a:t>Bill of Materials</a:t>
            </a:r>
            <a:endParaRPr lang="en-US"/>
          </a:p>
        </p:txBody>
      </p:sp>
      <p:sp>
        <p:nvSpPr>
          <p:cNvPr id="5" name="TextBox 4">
            <a:extLst>
              <a:ext uri="{FF2B5EF4-FFF2-40B4-BE49-F238E27FC236}">
                <a16:creationId xmlns:a16="http://schemas.microsoft.com/office/drawing/2014/main" id="{279EECA6-0813-6F70-1C2B-AC22B7519BD6}"/>
              </a:ext>
            </a:extLst>
          </p:cNvPr>
          <p:cNvSpPr txBox="1"/>
          <p:nvPr/>
        </p:nvSpPr>
        <p:spPr>
          <a:xfrm>
            <a:off x="3798668"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V: Bill of Materials</a:t>
            </a:r>
            <a:endParaRPr lang="en-US" i="1" u="sng"/>
          </a:p>
        </p:txBody>
      </p:sp>
      <p:pic>
        <p:nvPicPr>
          <p:cNvPr id="6" name="Picture 5">
            <a:extLst>
              <a:ext uri="{FF2B5EF4-FFF2-40B4-BE49-F238E27FC236}">
                <a16:creationId xmlns:a16="http://schemas.microsoft.com/office/drawing/2014/main" id="{372EB893-C16C-7E65-1BB1-ADFBCF7A3EAA}"/>
              </a:ext>
            </a:extLst>
          </p:cNvPr>
          <p:cNvPicPr>
            <a:picLocks noChangeAspect="1"/>
          </p:cNvPicPr>
          <p:nvPr/>
        </p:nvPicPr>
        <p:blipFill>
          <a:blip r:embed="rId2"/>
          <a:srcRect l="781" t="4268"/>
          <a:stretch/>
        </p:blipFill>
        <p:spPr>
          <a:xfrm>
            <a:off x="47625" y="1540508"/>
            <a:ext cx="12096750" cy="4944856"/>
          </a:xfrm>
          <a:prstGeom prst="rect">
            <a:avLst/>
          </a:prstGeom>
        </p:spPr>
      </p:pic>
      <p:sp>
        <p:nvSpPr>
          <p:cNvPr id="7" name="TextBox 6">
            <a:extLst>
              <a:ext uri="{FF2B5EF4-FFF2-40B4-BE49-F238E27FC236}">
                <a16:creationId xmlns:a16="http://schemas.microsoft.com/office/drawing/2014/main" id="{5E62C0CA-647A-5CCF-6770-04352EF7B5DD}"/>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24</a:t>
            </a:r>
          </a:p>
        </p:txBody>
      </p:sp>
    </p:spTree>
    <p:extLst>
      <p:ext uri="{BB962C8B-B14F-4D97-AF65-F5344CB8AC3E}">
        <p14:creationId xmlns:p14="http://schemas.microsoft.com/office/powerpoint/2010/main" val="118656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CCEA-ED3F-CC38-427F-EDFDF108F8CF}"/>
              </a:ext>
            </a:extLst>
          </p:cNvPr>
          <p:cNvSpPr>
            <a:spLocks noGrp="1"/>
          </p:cNvSpPr>
          <p:nvPr>
            <p:ph type="title"/>
          </p:nvPr>
        </p:nvSpPr>
        <p:spPr/>
        <p:txBody>
          <a:bodyPr/>
          <a:lstStyle/>
          <a:p>
            <a:r>
              <a:rPr lang="en-US">
                <a:latin typeface="Arial"/>
                <a:cs typeface="Arial"/>
              </a:rPr>
              <a:t>Bill of Materials</a:t>
            </a:r>
            <a:endParaRPr lang="en-US"/>
          </a:p>
        </p:txBody>
      </p:sp>
      <p:sp>
        <p:nvSpPr>
          <p:cNvPr id="5" name="TextBox 4">
            <a:extLst>
              <a:ext uri="{FF2B5EF4-FFF2-40B4-BE49-F238E27FC236}">
                <a16:creationId xmlns:a16="http://schemas.microsoft.com/office/drawing/2014/main" id="{279EECA6-0813-6F70-1C2B-AC22B7519BD6}"/>
              </a:ext>
            </a:extLst>
          </p:cNvPr>
          <p:cNvSpPr txBox="1"/>
          <p:nvPr/>
        </p:nvSpPr>
        <p:spPr>
          <a:xfrm>
            <a:off x="3798668"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V: Bill of Materials</a:t>
            </a:r>
            <a:endParaRPr lang="en-US" i="1" u="sng"/>
          </a:p>
        </p:txBody>
      </p:sp>
      <p:pic>
        <p:nvPicPr>
          <p:cNvPr id="4" name="Picture 3">
            <a:extLst>
              <a:ext uri="{FF2B5EF4-FFF2-40B4-BE49-F238E27FC236}">
                <a16:creationId xmlns:a16="http://schemas.microsoft.com/office/drawing/2014/main" id="{AE61AA79-BF56-80B3-72B9-C766A4CCBFB6}"/>
              </a:ext>
            </a:extLst>
          </p:cNvPr>
          <p:cNvPicPr>
            <a:picLocks noChangeAspect="1"/>
          </p:cNvPicPr>
          <p:nvPr/>
        </p:nvPicPr>
        <p:blipFill>
          <a:blip r:embed="rId2"/>
          <a:stretch>
            <a:fillRect/>
          </a:stretch>
        </p:blipFill>
        <p:spPr>
          <a:xfrm>
            <a:off x="0" y="1191638"/>
            <a:ext cx="12192000" cy="4474724"/>
          </a:xfrm>
          <a:prstGeom prst="rect">
            <a:avLst/>
          </a:prstGeom>
        </p:spPr>
      </p:pic>
      <p:sp>
        <p:nvSpPr>
          <p:cNvPr id="8" name="TextBox 7">
            <a:extLst>
              <a:ext uri="{FF2B5EF4-FFF2-40B4-BE49-F238E27FC236}">
                <a16:creationId xmlns:a16="http://schemas.microsoft.com/office/drawing/2014/main" id="{FF5A0ABA-CA12-B545-7ACA-359B7BF82E4C}"/>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25</a:t>
            </a:r>
          </a:p>
        </p:txBody>
      </p:sp>
    </p:spTree>
    <p:extLst>
      <p:ext uri="{BB962C8B-B14F-4D97-AF65-F5344CB8AC3E}">
        <p14:creationId xmlns:p14="http://schemas.microsoft.com/office/powerpoint/2010/main" val="99355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9069-B7B7-36DE-AD04-D7351FC62192}"/>
              </a:ext>
            </a:extLst>
          </p:cNvPr>
          <p:cNvSpPr>
            <a:spLocks noGrp="1"/>
          </p:cNvSpPr>
          <p:nvPr>
            <p:ph type="title"/>
          </p:nvPr>
        </p:nvSpPr>
        <p:spPr/>
        <p:txBody>
          <a:bodyPr/>
          <a:lstStyle/>
          <a:p>
            <a:r>
              <a:rPr lang="en-US">
                <a:latin typeface="Arial"/>
                <a:cs typeface="Arial"/>
              </a:rPr>
              <a:t>Budget</a:t>
            </a:r>
            <a:endParaRPr lang="en-US"/>
          </a:p>
        </p:txBody>
      </p:sp>
      <p:pic>
        <p:nvPicPr>
          <p:cNvPr id="7" name="Content Placeholder 6">
            <a:extLst>
              <a:ext uri="{FF2B5EF4-FFF2-40B4-BE49-F238E27FC236}">
                <a16:creationId xmlns:a16="http://schemas.microsoft.com/office/drawing/2014/main" id="{83E9FF6E-A437-D93C-262C-FD96B6FD1AE2}"/>
              </a:ext>
            </a:extLst>
          </p:cNvPr>
          <p:cNvPicPr>
            <a:picLocks noChangeAspect="1"/>
          </p:cNvPicPr>
          <p:nvPr/>
        </p:nvPicPr>
        <p:blipFill>
          <a:blip r:embed="rId2"/>
          <a:stretch>
            <a:fillRect/>
          </a:stretch>
        </p:blipFill>
        <p:spPr>
          <a:xfrm>
            <a:off x="8252088" y="2101711"/>
            <a:ext cx="3749560" cy="4119376"/>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C6F7C0A5-50A7-3D4F-722A-0A70255736AA}"/>
              </a:ext>
            </a:extLst>
          </p:cNvPr>
          <p:cNvPicPr>
            <a:picLocks noChangeAspect="1"/>
          </p:cNvPicPr>
          <p:nvPr/>
        </p:nvPicPr>
        <p:blipFill>
          <a:blip r:embed="rId3"/>
          <a:stretch>
            <a:fillRect/>
          </a:stretch>
        </p:blipFill>
        <p:spPr>
          <a:xfrm>
            <a:off x="447053" y="3433692"/>
            <a:ext cx="7797110" cy="2784614"/>
          </a:xfrm>
          <a:prstGeom prst="rect">
            <a:avLst/>
          </a:prstGeom>
        </p:spPr>
      </p:pic>
      <p:sp>
        <p:nvSpPr>
          <p:cNvPr id="5" name="TextBox 4">
            <a:extLst>
              <a:ext uri="{FF2B5EF4-FFF2-40B4-BE49-F238E27FC236}">
                <a16:creationId xmlns:a16="http://schemas.microsoft.com/office/drawing/2014/main" id="{30623C24-95E8-59D2-F693-21223B41BE8A}"/>
              </a:ext>
            </a:extLst>
          </p:cNvPr>
          <p:cNvSpPr txBox="1"/>
          <p:nvPr/>
        </p:nvSpPr>
        <p:spPr>
          <a:xfrm>
            <a:off x="452644" y="1818991"/>
            <a:ext cx="305741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Main Expenses:</a:t>
            </a:r>
          </a:p>
          <a:p>
            <a:pPr marL="285750" indent="-285750">
              <a:buFont typeface="Calibri"/>
              <a:buChar char="-"/>
            </a:pPr>
            <a:r>
              <a:rPr lang="en-US" sz="2000">
                <a:ea typeface="Calibri"/>
                <a:cs typeface="Calibri"/>
              </a:rPr>
              <a:t>4 rolls of PCTG Filament</a:t>
            </a:r>
          </a:p>
          <a:p>
            <a:pPr marL="285750" indent="-285750">
              <a:buFont typeface="Calibri"/>
              <a:buChar char="-"/>
            </a:pPr>
            <a:r>
              <a:rPr lang="en-US" sz="2000">
                <a:ea typeface="Calibri"/>
                <a:cs typeface="Calibri"/>
              </a:rPr>
              <a:t>2 rolls of PETG Filament </a:t>
            </a:r>
          </a:p>
          <a:p>
            <a:pPr marL="285750" indent="-285750">
              <a:buFont typeface="Calibri"/>
              <a:buChar char="-"/>
            </a:pPr>
            <a:endParaRPr lang="en-US">
              <a:ea typeface="Calibri"/>
              <a:cs typeface="Calibri"/>
            </a:endParaRPr>
          </a:p>
        </p:txBody>
      </p:sp>
      <p:sp>
        <p:nvSpPr>
          <p:cNvPr id="6" name="TextBox 5">
            <a:extLst>
              <a:ext uri="{FF2B5EF4-FFF2-40B4-BE49-F238E27FC236}">
                <a16:creationId xmlns:a16="http://schemas.microsoft.com/office/drawing/2014/main" id="{DB983955-0949-C365-3829-A7F1AB54875B}"/>
              </a:ext>
            </a:extLst>
          </p:cNvPr>
          <p:cNvSpPr txBox="1"/>
          <p:nvPr/>
        </p:nvSpPr>
        <p:spPr>
          <a:xfrm>
            <a:off x="3511706" y="1811292"/>
            <a:ext cx="1987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Cost Per Device: </a:t>
            </a:r>
          </a:p>
          <a:p>
            <a:pPr marL="285750" indent="-285750">
              <a:buFont typeface="Calibri"/>
              <a:buChar char="-"/>
            </a:pPr>
            <a:r>
              <a:rPr lang="en-US" sz="2000">
                <a:ea typeface="+mn-lt"/>
                <a:cs typeface="+mn-lt"/>
              </a:rPr>
              <a:t>PCTG: $9.35</a:t>
            </a:r>
          </a:p>
          <a:p>
            <a:pPr marL="285750" indent="-285750">
              <a:buFont typeface="Calibri"/>
              <a:buChar char="-"/>
            </a:pPr>
            <a:r>
              <a:rPr lang="en-US" sz="2000">
                <a:ea typeface="+mn-lt"/>
                <a:cs typeface="+mn-lt"/>
              </a:rPr>
              <a:t>PETG: $4.19</a:t>
            </a:r>
            <a:endParaRPr lang="en-US" sz="2000">
              <a:ea typeface="Calibri"/>
              <a:cs typeface="Calibri"/>
            </a:endParaRPr>
          </a:p>
        </p:txBody>
      </p:sp>
      <p:sp>
        <p:nvSpPr>
          <p:cNvPr id="8" name="TextBox 7">
            <a:extLst>
              <a:ext uri="{FF2B5EF4-FFF2-40B4-BE49-F238E27FC236}">
                <a16:creationId xmlns:a16="http://schemas.microsoft.com/office/drawing/2014/main" id="{5144A597-CC4E-9144-C0E3-EFA5BF5F1CA2}"/>
              </a:ext>
            </a:extLst>
          </p:cNvPr>
          <p:cNvSpPr txBox="1"/>
          <p:nvPr/>
        </p:nvSpPr>
        <p:spPr>
          <a:xfrm>
            <a:off x="5720107" y="1813887"/>
            <a:ext cx="221820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Total Cost Printed:</a:t>
            </a:r>
          </a:p>
          <a:p>
            <a:pPr marL="285750" indent="-285750">
              <a:buFont typeface="Calibri"/>
              <a:buChar char="-"/>
            </a:pPr>
            <a:r>
              <a:rPr lang="en-US" sz="2000">
                <a:ea typeface="Calibri"/>
                <a:cs typeface="Calibri"/>
              </a:rPr>
              <a:t>PCTG:   $50.75    </a:t>
            </a:r>
          </a:p>
          <a:p>
            <a:pPr marL="285750" indent="-285750">
              <a:buFont typeface="Calibri"/>
              <a:buChar char="-"/>
            </a:pPr>
            <a:r>
              <a:rPr lang="en-US" sz="2000">
                <a:ea typeface="Calibri"/>
                <a:cs typeface="Calibri"/>
              </a:rPr>
              <a:t>PETG:   $16.16</a:t>
            </a:r>
          </a:p>
        </p:txBody>
      </p:sp>
      <p:sp>
        <p:nvSpPr>
          <p:cNvPr id="10" name="TextBox 9">
            <a:extLst>
              <a:ext uri="{FF2B5EF4-FFF2-40B4-BE49-F238E27FC236}">
                <a16:creationId xmlns:a16="http://schemas.microsoft.com/office/drawing/2014/main" id="{C89C5C18-24AE-8DC6-D5BF-A25940ECC515}"/>
              </a:ext>
            </a:extLst>
          </p:cNvPr>
          <p:cNvSpPr txBox="1"/>
          <p:nvPr/>
        </p:nvSpPr>
        <p:spPr>
          <a:xfrm>
            <a:off x="2044527" y="6351835"/>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VI: TrisPrint Budget Table</a:t>
            </a:r>
          </a:p>
        </p:txBody>
      </p:sp>
      <p:sp>
        <p:nvSpPr>
          <p:cNvPr id="12" name="TextBox 11">
            <a:extLst>
              <a:ext uri="{FF2B5EF4-FFF2-40B4-BE49-F238E27FC236}">
                <a16:creationId xmlns:a16="http://schemas.microsoft.com/office/drawing/2014/main" id="{98286C6B-BD58-0568-15C4-9431BE56E100}"/>
              </a:ext>
            </a:extLst>
          </p:cNvPr>
          <p:cNvSpPr txBox="1"/>
          <p:nvPr/>
        </p:nvSpPr>
        <p:spPr>
          <a:xfrm>
            <a:off x="7825787" y="6167169"/>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VII: </a:t>
            </a:r>
            <a:r>
              <a:rPr lang="en-US" i="1" u="sng" err="1">
                <a:ea typeface="Calibri"/>
                <a:cs typeface="Calibri"/>
              </a:rPr>
              <a:t>TriPrint</a:t>
            </a:r>
            <a:r>
              <a:rPr lang="en-US" i="1" u="sng">
                <a:ea typeface="Calibri"/>
                <a:cs typeface="Calibri"/>
              </a:rPr>
              <a:t> Budget Summary</a:t>
            </a:r>
          </a:p>
        </p:txBody>
      </p:sp>
      <p:sp>
        <p:nvSpPr>
          <p:cNvPr id="11" name="TextBox 10">
            <a:extLst>
              <a:ext uri="{FF2B5EF4-FFF2-40B4-BE49-F238E27FC236}">
                <a16:creationId xmlns:a16="http://schemas.microsoft.com/office/drawing/2014/main" id="{3ACC3B03-8926-8B99-E5EF-9D92AE636120}"/>
              </a:ext>
            </a:extLst>
          </p:cNvPr>
          <p:cNvSpPr txBox="1"/>
          <p:nvPr/>
        </p:nvSpPr>
        <p:spPr>
          <a:xfrm>
            <a:off x="11141475" y="6489842"/>
            <a:ext cx="1050523" cy="36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26</a:t>
            </a:r>
          </a:p>
        </p:txBody>
      </p:sp>
    </p:spTree>
    <p:extLst>
      <p:ext uri="{BB962C8B-B14F-4D97-AF65-F5344CB8AC3E}">
        <p14:creationId xmlns:p14="http://schemas.microsoft.com/office/powerpoint/2010/main" val="65490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D370-384B-BE22-783E-FF13FB93C003}"/>
              </a:ext>
            </a:extLst>
          </p:cNvPr>
          <p:cNvSpPr>
            <a:spLocks noGrp="1"/>
          </p:cNvSpPr>
          <p:nvPr>
            <p:ph type="title"/>
          </p:nvPr>
        </p:nvSpPr>
        <p:spPr/>
        <p:txBody>
          <a:bodyPr/>
          <a:lstStyle/>
          <a:p>
            <a:r>
              <a:rPr lang="en-US">
                <a:latin typeface="Arial"/>
                <a:cs typeface="Arial"/>
              </a:rPr>
              <a:t>Schedule</a:t>
            </a:r>
          </a:p>
        </p:txBody>
      </p:sp>
      <p:sp>
        <p:nvSpPr>
          <p:cNvPr id="6" name="Rectangle 1">
            <a:extLst>
              <a:ext uri="{FF2B5EF4-FFF2-40B4-BE49-F238E27FC236}">
                <a16:creationId xmlns:a16="http://schemas.microsoft.com/office/drawing/2014/main" id="{814D2281-0EE1-FA73-C7FE-20F7FDDAA524}"/>
              </a:ext>
            </a:extLst>
          </p:cNvPr>
          <p:cNvSpPr>
            <a:spLocks noChangeArrowheads="1"/>
          </p:cNvSpPr>
          <p:nvPr/>
        </p:nvSpPr>
        <p:spPr bwMode="auto">
          <a:xfrm>
            <a:off x="45354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Table 9">
            <a:extLst>
              <a:ext uri="{FF2B5EF4-FFF2-40B4-BE49-F238E27FC236}">
                <a16:creationId xmlns:a16="http://schemas.microsoft.com/office/drawing/2014/main" id="{56CA3E2C-4AFF-24B0-FE96-2E0AB9EC97FF}"/>
              </a:ext>
            </a:extLst>
          </p:cNvPr>
          <p:cNvGraphicFramePr>
            <a:graphicFrameLocks noGrp="1"/>
          </p:cNvGraphicFramePr>
          <p:nvPr>
            <p:extLst>
              <p:ext uri="{D42A27DB-BD31-4B8C-83A1-F6EECF244321}">
                <p14:modId xmlns:p14="http://schemas.microsoft.com/office/powerpoint/2010/main" val="2726729976"/>
              </p:ext>
            </p:extLst>
          </p:nvPr>
        </p:nvGraphicFramePr>
        <p:xfrm>
          <a:off x="674703" y="1509204"/>
          <a:ext cx="11105966" cy="4665300"/>
        </p:xfrm>
        <a:graphic>
          <a:graphicData uri="http://schemas.openxmlformats.org/drawingml/2006/table">
            <a:tbl>
              <a:tblPr/>
              <a:tblGrid>
                <a:gridCol w="4074624">
                  <a:extLst>
                    <a:ext uri="{9D8B030D-6E8A-4147-A177-3AD203B41FA5}">
                      <a16:colId xmlns:a16="http://schemas.microsoft.com/office/drawing/2014/main" val="220241402"/>
                    </a:ext>
                  </a:extLst>
                </a:gridCol>
                <a:gridCol w="2047761">
                  <a:extLst>
                    <a:ext uri="{9D8B030D-6E8A-4147-A177-3AD203B41FA5}">
                      <a16:colId xmlns:a16="http://schemas.microsoft.com/office/drawing/2014/main" val="2242002774"/>
                    </a:ext>
                  </a:extLst>
                </a:gridCol>
                <a:gridCol w="2089551">
                  <a:extLst>
                    <a:ext uri="{9D8B030D-6E8A-4147-A177-3AD203B41FA5}">
                      <a16:colId xmlns:a16="http://schemas.microsoft.com/office/drawing/2014/main" val="1257026517"/>
                    </a:ext>
                  </a:extLst>
                </a:gridCol>
                <a:gridCol w="2894030">
                  <a:extLst>
                    <a:ext uri="{9D8B030D-6E8A-4147-A177-3AD203B41FA5}">
                      <a16:colId xmlns:a16="http://schemas.microsoft.com/office/drawing/2014/main" val="1158555439"/>
                    </a:ext>
                  </a:extLst>
                </a:gridCol>
              </a:tblGrid>
              <a:tr h="669453">
                <a:tc>
                  <a:txBody>
                    <a:bodyPr/>
                    <a:lstStyle/>
                    <a:p>
                      <a:pPr algn="l" fontAlgn="base"/>
                      <a:r>
                        <a:rPr lang="en-US" sz="2000" b="1" i="0">
                          <a:solidFill>
                            <a:srgbClr val="FFFFFF"/>
                          </a:solidFill>
                          <a:effectLst/>
                          <a:latin typeface="Calibri" panose="020F0502020204030204" pitchFamily="34" charset="0"/>
                        </a:rPr>
                        <a:t>Main Task:​</a:t>
                      </a:r>
                      <a:endParaRPr lang="en-US" sz="2000" b="1" i="0">
                        <a:solidFill>
                          <a:srgbClr val="FFFFFF"/>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10525" cap="flat" cmpd="sng" algn="ctr">
                      <a:solidFill>
                        <a:srgbClr val="FFFFFF"/>
                      </a:solidFill>
                      <a:prstDash val="solid"/>
                      <a:round/>
                      <a:headEnd type="none" w="med" len="med"/>
                      <a:tailEnd type="none" w="med" len="med"/>
                    </a:lnB>
                    <a:solidFill>
                      <a:srgbClr val="F47722"/>
                    </a:solidFill>
                  </a:tcPr>
                </a:tc>
                <a:tc>
                  <a:txBody>
                    <a:bodyPr/>
                    <a:lstStyle/>
                    <a:p>
                      <a:pPr algn="l" fontAlgn="base"/>
                      <a:r>
                        <a:rPr lang="en-US" sz="2000" b="1" i="0">
                          <a:solidFill>
                            <a:srgbClr val="FFFFFF"/>
                          </a:solidFill>
                          <a:effectLst/>
                          <a:latin typeface="Calibri" panose="020F0502020204030204" pitchFamily="34" charset="0"/>
                        </a:rPr>
                        <a:t>Team Member(s):​</a:t>
                      </a:r>
                      <a:endParaRPr lang="en-US" sz="2000" b="1" i="0">
                        <a:solidFill>
                          <a:srgbClr val="FFFFFF"/>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10525" cap="flat" cmpd="sng" algn="ctr">
                      <a:solidFill>
                        <a:srgbClr val="FFFFFF"/>
                      </a:solidFill>
                      <a:prstDash val="solid"/>
                      <a:round/>
                      <a:headEnd type="none" w="med" len="med"/>
                      <a:tailEnd type="none" w="med" len="med"/>
                    </a:lnB>
                    <a:solidFill>
                      <a:srgbClr val="F47722"/>
                    </a:solidFill>
                  </a:tcPr>
                </a:tc>
                <a:tc>
                  <a:txBody>
                    <a:bodyPr/>
                    <a:lstStyle/>
                    <a:p>
                      <a:pPr algn="l" fontAlgn="base"/>
                      <a:r>
                        <a:rPr lang="en-US" sz="2000" b="1" i="0">
                          <a:solidFill>
                            <a:srgbClr val="FFFFFF"/>
                          </a:solidFill>
                          <a:effectLst/>
                          <a:latin typeface="Calibri" panose="020F0502020204030204" pitchFamily="34" charset="0"/>
                        </a:rPr>
                        <a:t>Progress</a:t>
                      </a:r>
                      <a:r>
                        <a:rPr lang="en-US" sz="2000" b="1" i="0" u="none" strike="noStrike">
                          <a:solidFill>
                            <a:srgbClr val="FFFFFF"/>
                          </a:solidFill>
                          <a:effectLst/>
                          <a:latin typeface="Calibri" panose="020F0502020204030204" pitchFamily="34" charset="0"/>
                        </a:rPr>
                        <a:t>:</a:t>
                      </a:r>
                      <a:r>
                        <a:rPr lang="en-US" sz="2000" b="1" i="0">
                          <a:solidFill>
                            <a:srgbClr val="FFFFFF"/>
                          </a:solidFill>
                          <a:effectLst/>
                          <a:latin typeface="Calibri" panose="020F0502020204030204" pitchFamily="34" charset="0"/>
                        </a:rPr>
                        <a:t>​</a:t>
                      </a:r>
                      <a:endParaRPr lang="en-US" sz="2000" b="1" i="0">
                        <a:solidFill>
                          <a:srgbClr val="FFFFFF"/>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10525" cap="flat" cmpd="sng" algn="ctr">
                      <a:solidFill>
                        <a:srgbClr val="FFFFFF"/>
                      </a:solidFill>
                      <a:prstDash val="solid"/>
                      <a:round/>
                      <a:headEnd type="none" w="med" len="med"/>
                      <a:tailEnd type="none" w="med" len="med"/>
                    </a:lnB>
                    <a:solidFill>
                      <a:srgbClr val="F47722"/>
                    </a:solidFill>
                  </a:tcPr>
                </a:tc>
                <a:tc>
                  <a:txBody>
                    <a:bodyPr/>
                    <a:lstStyle/>
                    <a:p>
                      <a:pPr algn="l" fontAlgn="base"/>
                      <a:r>
                        <a:rPr lang="en-US" sz="2000" b="1" i="0">
                          <a:solidFill>
                            <a:srgbClr val="FFFFFF"/>
                          </a:solidFill>
                          <a:effectLst/>
                          <a:latin typeface="Calibri" panose="020F0502020204030204" pitchFamily="34" charset="0"/>
                        </a:rPr>
                        <a:t>Target Completion Date:​</a:t>
                      </a:r>
                      <a:endParaRPr lang="en-US" sz="2000" b="1" i="0">
                        <a:solidFill>
                          <a:srgbClr val="FFFFFF"/>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10525" cap="flat" cmpd="sng" algn="ctr">
                      <a:solidFill>
                        <a:srgbClr val="FFFFFF"/>
                      </a:solidFill>
                      <a:prstDash val="solid"/>
                      <a:round/>
                      <a:headEnd type="none" w="med" len="med"/>
                      <a:tailEnd type="none" w="med" len="med"/>
                    </a:lnB>
                    <a:solidFill>
                      <a:srgbClr val="F47722"/>
                    </a:solidFill>
                  </a:tcPr>
                </a:tc>
                <a:extLst>
                  <a:ext uri="{0D108BD9-81ED-4DB2-BD59-A6C34878D82A}">
                    <a16:rowId xmlns:a16="http://schemas.microsoft.com/office/drawing/2014/main" val="2460103714"/>
                  </a:ext>
                </a:extLst>
              </a:tr>
              <a:tr h="468616">
                <a:tc>
                  <a:txBody>
                    <a:bodyPr/>
                    <a:lstStyle/>
                    <a:p>
                      <a:pPr algn="l" fontAlgn="base"/>
                      <a:r>
                        <a:rPr lang="en-US" sz="2000" b="0" i="0" u="none" strike="noStrike">
                          <a:solidFill>
                            <a:srgbClr val="003366"/>
                          </a:solidFill>
                          <a:effectLst/>
                          <a:latin typeface="Calibri" panose="020F0502020204030204" pitchFamily="34" charset="0"/>
                        </a:rPr>
                        <a:t>Hardware Status Update #3 (100%)</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10525"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10525"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a:solidFill>
                            <a:srgbClr val="003366"/>
                          </a:solidFill>
                          <a:effectLst/>
                          <a:latin typeface="Calibri" panose="020F0502020204030204" pitchFamily="34" charset="0"/>
                        </a:rPr>
                        <a:t>Complete​</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10525"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ctr" fontAlgn="base"/>
                      <a:r>
                        <a:rPr lang="en-US" sz="2000" b="0" i="0">
                          <a:solidFill>
                            <a:srgbClr val="003366"/>
                          </a:solidFill>
                          <a:effectLst/>
                          <a:latin typeface="Calibri" panose="020F0502020204030204" pitchFamily="34" charset="0"/>
                        </a:rPr>
                        <a:t>11/6/24​</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10525"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extLst>
                  <a:ext uri="{0D108BD9-81ED-4DB2-BD59-A6C34878D82A}">
                    <a16:rowId xmlns:a16="http://schemas.microsoft.com/office/drawing/2014/main" val="4083985667"/>
                  </a:ext>
                </a:extLst>
              </a:tr>
              <a:tr h="468616">
                <a:tc>
                  <a:txBody>
                    <a:bodyPr/>
                    <a:lstStyle/>
                    <a:p>
                      <a:pPr algn="l" fontAlgn="base"/>
                      <a:r>
                        <a:rPr lang="en-US" sz="2000" b="0" i="0">
                          <a:solidFill>
                            <a:srgbClr val="003366"/>
                          </a:solidFill>
                          <a:effectLst/>
                          <a:latin typeface="Calibri" panose="020F0502020204030204" pitchFamily="34" charset="0"/>
                        </a:rPr>
                        <a:t>Final Poster and PowerPoint​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a:solidFill>
                            <a:srgbClr val="003366"/>
                          </a:solidFill>
                          <a:effectLst/>
                          <a:latin typeface="Calibri" panose="020F0502020204030204" pitchFamily="34" charset="0"/>
                        </a:rPr>
                        <a:t>On Time​</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ctr" fontAlgn="base"/>
                      <a:r>
                        <a:rPr lang="en-US" sz="2000" b="0" i="0">
                          <a:solidFill>
                            <a:srgbClr val="003366"/>
                          </a:solidFill>
                          <a:effectLst/>
                          <a:latin typeface="Calibri" panose="020F0502020204030204" pitchFamily="34" charset="0"/>
                        </a:rPr>
                        <a:t>11/14/24​</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extLst>
                  <a:ext uri="{0D108BD9-81ED-4DB2-BD59-A6C34878D82A}">
                    <a16:rowId xmlns:a16="http://schemas.microsoft.com/office/drawing/2014/main" val="3487942789"/>
                  </a:ext>
                </a:extLst>
              </a:tr>
              <a:tr h="468616">
                <a:tc>
                  <a:txBody>
                    <a:bodyPr/>
                    <a:lstStyle/>
                    <a:p>
                      <a:pPr algn="l" fontAlgn="base"/>
                      <a:r>
                        <a:rPr lang="en-US" sz="2000" b="0" i="0">
                          <a:solidFill>
                            <a:srgbClr val="003366"/>
                          </a:solidFill>
                          <a:effectLst/>
                          <a:latin typeface="Calibri" panose="020F0502020204030204" pitchFamily="34" charset="0"/>
                        </a:rPr>
                        <a:t>Initial Testing Results​</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u="none" strike="noStrike">
                          <a:solidFill>
                            <a:srgbClr val="003366"/>
                          </a:solidFill>
                          <a:effectLst/>
                          <a:latin typeface="Calibri" panose="020F0502020204030204" pitchFamily="34" charset="0"/>
                        </a:rPr>
                        <a:t>All</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u="none" strike="noStrike">
                          <a:solidFill>
                            <a:srgbClr val="003366"/>
                          </a:solidFill>
                          <a:effectLst/>
                          <a:latin typeface="Calibri" panose="020F0502020204030204" pitchFamily="34" charset="0"/>
                        </a:rPr>
                        <a:t>On Time</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ctr" fontAlgn="base"/>
                      <a:r>
                        <a:rPr lang="en-US" sz="2000" b="0" i="0" u="none" strike="noStrike">
                          <a:solidFill>
                            <a:srgbClr val="003366"/>
                          </a:solidFill>
                          <a:effectLst/>
                          <a:latin typeface="Calibri" panose="020F0502020204030204" pitchFamily="34" charset="0"/>
                        </a:rPr>
                        <a:t>11/21/24</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extLst>
                  <a:ext uri="{0D108BD9-81ED-4DB2-BD59-A6C34878D82A}">
                    <a16:rowId xmlns:a16="http://schemas.microsoft.com/office/drawing/2014/main" val="2276804287"/>
                  </a:ext>
                </a:extLst>
              </a:tr>
              <a:tr h="468616">
                <a:tc>
                  <a:txBody>
                    <a:bodyPr/>
                    <a:lstStyle/>
                    <a:p>
                      <a:pPr algn="l" fontAlgn="base"/>
                      <a:r>
                        <a:rPr lang="en-US" sz="2000" b="0" i="0" u="none" strike="noStrike">
                          <a:solidFill>
                            <a:srgbClr val="003366"/>
                          </a:solidFill>
                          <a:effectLst/>
                          <a:latin typeface="Calibri" panose="020F0502020204030204" pitchFamily="34" charset="0"/>
                        </a:rPr>
                        <a:t>Final CAD Packet</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u="none" strike="noStrike">
                          <a:solidFill>
                            <a:srgbClr val="003366"/>
                          </a:solidFill>
                          <a:effectLst/>
                          <a:latin typeface="Calibri" panose="020F0502020204030204" pitchFamily="34" charset="0"/>
                        </a:rPr>
                        <a:t>On Time</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ctr" fontAlgn="base"/>
                      <a:r>
                        <a:rPr lang="en-US" sz="2000" b="0" i="0" u="none" strike="noStrike">
                          <a:solidFill>
                            <a:srgbClr val="003366"/>
                          </a:solidFill>
                          <a:effectLst/>
                          <a:latin typeface="Calibri" panose="020F0502020204030204" pitchFamily="34" charset="0"/>
                        </a:rPr>
                        <a:t>11/22/24</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extLst>
                  <a:ext uri="{0D108BD9-81ED-4DB2-BD59-A6C34878D82A}">
                    <a16:rowId xmlns:a16="http://schemas.microsoft.com/office/drawing/2014/main" val="2190064735"/>
                  </a:ext>
                </a:extLst>
              </a:tr>
              <a:tr h="465613">
                <a:tc>
                  <a:txBody>
                    <a:bodyPr/>
                    <a:lstStyle/>
                    <a:p>
                      <a:pPr algn="l" fontAlgn="base"/>
                      <a:r>
                        <a:rPr lang="en-US" sz="2000" b="0" i="0">
                          <a:solidFill>
                            <a:srgbClr val="003366"/>
                          </a:solidFill>
                          <a:effectLst/>
                          <a:latin typeface="Calibri" panose="020F0502020204030204" pitchFamily="34" charset="0"/>
                        </a:rPr>
                        <a:t>Final Testing Results</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u="none" strike="noStrike">
                          <a:solidFill>
                            <a:srgbClr val="003366"/>
                          </a:solidFill>
                          <a:effectLst/>
                          <a:latin typeface="Calibri" panose="020F0502020204030204" pitchFamily="34" charset="0"/>
                        </a:rPr>
                        <a:t>On Time</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ctr" fontAlgn="base"/>
                      <a:r>
                        <a:rPr lang="en-US" sz="2000" b="0" i="0" u="none" strike="noStrike">
                          <a:solidFill>
                            <a:srgbClr val="003366"/>
                          </a:solidFill>
                          <a:effectLst/>
                          <a:latin typeface="Calibri" panose="020F0502020204030204" pitchFamily="34" charset="0"/>
                        </a:rPr>
                        <a:t>11/27/24</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extLst>
                  <a:ext uri="{0D108BD9-81ED-4DB2-BD59-A6C34878D82A}">
                    <a16:rowId xmlns:a16="http://schemas.microsoft.com/office/drawing/2014/main" val="558737087"/>
                  </a:ext>
                </a:extLst>
              </a:tr>
              <a:tr h="468616">
                <a:tc>
                  <a:txBody>
                    <a:bodyPr/>
                    <a:lstStyle/>
                    <a:p>
                      <a:pPr algn="l" fontAlgn="base"/>
                      <a:r>
                        <a:rPr lang="en-US" sz="2000" b="0" i="0" u="none" strike="noStrike">
                          <a:solidFill>
                            <a:srgbClr val="003366"/>
                          </a:solidFill>
                          <a:effectLst/>
                          <a:latin typeface="Calibri" panose="020F0502020204030204" pitchFamily="34" charset="0"/>
                        </a:rPr>
                        <a:t>Final Report</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u="none" strike="noStrike">
                          <a:solidFill>
                            <a:srgbClr val="003366"/>
                          </a:solidFill>
                          <a:effectLst/>
                          <a:latin typeface="Calibri" panose="020F0502020204030204" pitchFamily="34" charset="0"/>
                        </a:rPr>
                        <a:t>On Time</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ctr" fontAlgn="base"/>
                      <a:r>
                        <a:rPr lang="en-US" sz="2000" b="0" i="0">
                          <a:solidFill>
                            <a:srgbClr val="003366"/>
                          </a:solidFill>
                          <a:effectLst/>
                          <a:latin typeface="Calibri" panose="020F0502020204030204" pitchFamily="34" charset="0"/>
                        </a:rPr>
                        <a:t>12/3/24​</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extLst>
                  <a:ext uri="{0D108BD9-81ED-4DB2-BD59-A6C34878D82A}">
                    <a16:rowId xmlns:a16="http://schemas.microsoft.com/office/drawing/2014/main" val="838789727"/>
                  </a:ext>
                </a:extLst>
              </a:tr>
              <a:tr h="468616">
                <a:tc>
                  <a:txBody>
                    <a:bodyPr/>
                    <a:lstStyle/>
                    <a:p>
                      <a:pPr algn="l" fontAlgn="base"/>
                      <a:r>
                        <a:rPr lang="en-US" sz="2000" b="0" i="0">
                          <a:solidFill>
                            <a:srgbClr val="003366"/>
                          </a:solidFill>
                          <a:effectLst/>
                          <a:latin typeface="Calibri" panose="020F0502020204030204" pitchFamily="34" charset="0"/>
                        </a:rPr>
                        <a:t>Final Website Check​</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l" fontAlgn="base"/>
                      <a:r>
                        <a:rPr lang="en-US" sz="2000" b="0" i="0" u="none" strike="noStrike">
                          <a:solidFill>
                            <a:srgbClr val="003366"/>
                          </a:solidFill>
                          <a:effectLst/>
                          <a:latin typeface="Calibri" panose="020F0502020204030204" pitchFamily="34" charset="0"/>
                        </a:rPr>
                        <a:t>On Time</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tc>
                  <a:txBody>
                    <a:bodyPr/>
                    <a:lstStyle/>
                    <a:p>
                      <a:pPr algn="ctr" fontAlgn="base"/>
                      <a:r>
                        <a:rPr lang="en-US" sz="2000" b="0" i="0">
                          <a:solidFill>
                            <a:srgbClr val="003366"/>
                          </a:solidFill>
                          <a:effectLst/>
                          <a:latin typeface="Calibri" panose="020F0502020204030204" pitchFamily="34" charset="0"/>
                        </a:rPr>
                        <a:t>12/4/24​</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BD6CC"/>
                    </a:solidFill>
                  </a:tcPr>
                </a:tc>
                <a:extLst>
                  <a:ext uri="{0D108BD9-81ED-4DB2-BD59-A6C34878D82A}">
                    <a16:rowId xmlns:a16="http://schemas.microsoft.com/office/drawing/2014/main" val="1945247807"/>
                  </a:ext>
                </a:extLst>
              </a:tr>
              <a:tr h="718538">
                <a:tc>
                  <a:txBody>
                    <a:bodyPr/>
                    <a:lstStyle/>
                    <a:p>
                      <a:pPr algn="l" fontAlgn="base"/>
                      <a:r>
                        <a:rPr lang="en-US" sz="2000" b="0" i="0">
                          <a:solidFill>
                            <a:srgbClr val="003366"/>
                          </a:solidFill>
                          <a:effectLst/>
                          <a:latin typeface="Calibri" panose="020F0502020204030204" pitchFamily="34" charset="0"/>
                        </a:rPr>
                        <a:t>Final Product Demo and Assembly Manual​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a:solidFill>
                            <a:srgbClr val="003366"/>
                          </a:solidFill>
                          <a:effectLst/>
                          <a:latin typeface="Calibri" panose="020F0502020204030204" pitchFamily="34" charset="0"/>
                        </a:rPr>
                        <a:t>All​</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l" fontAlgn="base"/>
                      <a:r>
                        <a:rPr lang="en-US" sz="2000" b="0" i="0" u="none" strike="noStrike">
                          <a:solidFill>
                            <a:srgbClr val="003366"/>
                          </a:solidFill>
                          <a:effectLst/>
                          <a:latin typeface="Calibri" panose="020F0502020204030204" pitchFamily="34" charset="0"/>
                        </a:rPr>
                        <a:t>On Time</a:t>
                      </a:r>
                      <a:r>
                        <a:rPr lang="en-US" sz="2000" b="0" i="0">
                          <a:solidFill>
                            <a:srgbClr val="003366"/>
                          </a:solidFill>
                          <a:effectLst/>
                          <a:latin typeface="Calibri" panose="020F0502020204030204" pitchFamily="34" charset="0"/>
                        </a:rPr>
                        <a:t>​</a:t>
                      </a:r>
                      <a:endParaRPr lang="en-US" sz="2000" b="0" i="0">
                        <a:solidFill>
                          <a:srgbClr val="003366"/>
                        </a:solidFill>
                        <a:effectLst/>
                      </a:endParaRPr>
                    </a:p>
                  </a:txBody>
                  <a:tcPr marL="56368" marR="56368" marT="28184" marB="28184">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tc>
                  <a:txBody>
                    <a:bodyPr/>
                    <a:lstStyle/>
                    <a:p>
                      <a:pPr algn="ctr" fontAlgn="base"/>
                      <a:r>
                        <a:rPr lang="en-US" sz="2000" b="0" i="0">
                          <a:solidFill>
                            <a:srgbClr val="003366"/>
                          </a:solidFill>
                          <a:effectLst/>
                          <a:latin typeface="Calibri" panose="020F0502020204030204" pitchFamily="34" charset="0"/>
                        </a:rPr>
                        <a:t>12/5/2024​</a:t>
                      </a:r>
                      <a:endParaRPr lang="en-US" sz="2000" b="0" i="0">
                        <a:solidFill>
                          <a:srgbClr val="003366"/>
                        </a:solidFill>
                        <a:effectLst/>
                      </a:endParaRPr>
                    </a:p>
                  </a:txBody>
                  <a:tcPr marL="56368" marR="56368" marT="28184" marB="28184"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FDECE8"/>
                    </a:solidFill>
                  </a:tcPr>
                </a:tc>
                <a:extLst>
                  <a:ext uri="{0D108BD9-81ED-4DB2-BD59-A6C34878D82A}">
                    <a16:rowId xmlns:a16="http://schemas.microsoft.com/office/drawing/2014/main" val="2178663934"/>
                  </a:ext>
                </a:extLst>
              </a:tr>
            </a:tbl>
          </a:graphicData>
        </a:graphic>
      </p:graphicFrame>
      <p:sp>
        <p:nvSpPr>
          <p:cNvPr id="11" name="Rectangle 3">
            <a:extLst>
              <a:ext uri="{FF2B5EF4-FFF2-40B4-BE49-F238E27FC236}">
                <a16:creationId xmlns:a16="http://schemas.microsoft.com/office/drawing/2014/main" id="{CD2D3A2E-0B29-905E-3774-D3568BA5B056}"/>
              </a:ext>
            </a:extLst>
          </p:cNvPr>
          <p:cNvSpPr>
            <a:spLocks noChangeArrowheads="1"/>
          </p:cNvSpPr>
          <p:nvPr/>
        </p:nvSpPr>
        <p:spPr bwMode="auto">
          <a:xfrm>
            <a:off x="45354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0B62B3E1-77E5-8D32-369F-B4100B2EF0E4}"/>
              </a:ext>
            </a:extLst>
          </p:cNvPr>
          <p:cNvSpPr txBox="1"/>
          <p:nvPr/>
        </p:nvSpPr>
        <p:spPr>
          <a:xfrm>
            <a:off x="3931190"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VIII: Schedule Summary</a:t>
            </a:r>
          </a:p>
        </p:txBody>
      </p:sp>
      <p:sp>
        <p:nvSpPr>
          <p:cNvPr id="12" name="TextBox 11">
            <a:extLst>
              <a:ext uri="{FF2B5EF4-FFF2-40B4-BE49-F238E27FC236}">
                <a16:creationId xmlns:a16="http://schemas.microsoft.com/office/drawing/2014/main" id="{436D5729-D0B4-9F77-66E6-7D6F84CAD73C}"/>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27</a:t>
            </a:r>
          </a:p>
        </p:txBody>
      </p:sp>
    </p:spTree>
    <p:extLst>
      <p:ext uri="{BB962C8B-B14F-4D97-AF65-F5344CB8AC3E}">
        <p14:creationId xmlns:p14="http://schemas.microsoft.com/office/powerpoint/2010/main" val="1230484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AA49-6EF7-0C5E-1690-0D0F4BBD5BD6}"/>
              </a:ext>
            </a:extLst>
          </p:cNvPr>
          <p:cNvSpPr>
            <a:spLocks noGrp="1"/>
          </p:cNvSpPr>
          <p:nvPr>
            <p:ph type="title"/>
          </p:nvPr>
        </p:nvSpPr>
        <p:spPr/>
        <p:txBody>
          <a:bodyPr/>
          <a:lstStyle/>
          <a:p>
            <a:r>
              <a:rPr lang="en-US">
                <a:latin typeface="Arial"/>
                <a:cs typeface="Arial"/>
              </a:rPr>
              <a:t>Gantt Chart</a:t>
            </a:r>
            <a:endParaRPr lang="en-US"/>
          </a:p>
        </p:txBody>
      </p:sp>
      <p:pic>
        <p:nvPicPr>
          <p:cNvPr id="6" name="Picture 5" descr="A table with numbers and text&#10;&#10;Description automatically generated">
            <a:extLst>
              <a:ext uri="{FF2B5EF4-FFF2-40B4-BE49-F238E27FC236}">
                <a16:creationId xmlns:a16="http://schemas.microsoft.com/office/drawing/2014/main" id="{7D20F172-C0B4-FB0B-B999-6F7C55A441AB}"/>
              </a:ext>
            </a:extLst>
          </p:cNvPr>
          <p:cNvPicPr>
            <a:picLocks noChangeAspect="1"/>
          </p:cNvPicPr>
          <p:nvPr/>
        </p:nvPicPr>
        <p:blipFill>
          <a:blip r:embed="rId2"/>
          <a:stretch>
            <a:fillRect/>
          </a:stretch>
        </p:blipFill>
        <p:spPr>
          <a:xfrm>
            <a:off x="2698059" y="1519858"/>
            <a:ext cx="6795881" cy="4646544"/>
          </a:xfrm>
          <a:prstGeom prst="rect">
            <a:avLst/>
          </a:prstGeom>
        </p:spPr>
      </p:pic>
      <p:sp>
        <p:nvSpPr>
          <p:cNvPr id="9" name="TextBox 8">
            <a:extLst>
              <a:ext uri="{FF2B5EF4-FFF2-40B4-BE49-F238E27FC236}">
                <a16:creationId xmlns:a16="http://schemas.microsoft.com/office/drawing/2014/main" id="{905597E8-B29C-8675-B13A-5737F7B527DD}"/>
              </a:ext>
            </a:extLst>
          </p:cNvPr>
          <p:cNvSpPr txBox="1"/>
          <p:nvPr/>
        </p:nvSpPr>
        <p:spPr>
          <a:xfrm>
            <a:off x="3787624"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IX: Current Gantt Chart</a:t>
            </a:r>
          </a:p>
        </p:txBody>
      </p:sp>
      <p:sp>
        <p:nvSpPr>
          <p:cNvPr id="3" name="TextBox 2">
            <a:extLst>
              <a:ext uri="{FF2B5EF4-FFF2-40B4-BE49-F238E27FC236}">
                <a16:creationId xmlns:a16="http://schemas.microsoft.com/office/drawing/2014/main" id="{D918645C-2E67-4C20-CE01-3E3BB73E2563}"/>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28</a:t>
            </a:r>
          </a:p>
        </p:txBody>
      </p:sp>
    </p:spTree>
    <p:extLst>
      <p:ext uri="{BB962C8B-B14F-4D97-AF65-F5344CB8AC3E}">
        <p14:creationId xmlns:p14="http://schemas.microsoft.com/office/powerpoint/2010/main" val="3696647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709269"/>
            <a:ext cx="7905196" cy="4592007"/>
          </a:xfrm>
        </p:spPr>
        <p:txBody>
          <a:bodyPr vert="horz" lIns="91440" tIns="45720" rIns="91440" bIns="45720" rtlCol="0" anchor="t">
            <a:normAutofit/>
          </a:bodyPr>
          <a:lstStyle/>
          <a:p>
            <a:pPr marL="0" indent="0">
              <a:buNone/>
            </a:pPr>
            <a:r>
              <a:rPr lang="en-US" sz="2400">
                <a:latin typeface="Arial"/>
                <a:cs typeface="Arial"/>
              </a:rPr>
              <a:t>Patients with Neck &amp; Throat Cancer undergo chemoradiation therapy which can result in the muscles in the temporal mandibular joint to spasm and tighten, limiting their mouth opening. </a:t>
            </a:r>
            <a:endParaRPr lang="en-US" sz="2400"/>
          </a:p>
          <a:p>
            <a:pPr marL="0" indent="0">
              <a:buNone/>
            </a:pPr>
            <a:endParaRPr lang="en-US" sz="2400">
              <a:latin typeface="Arial"/>
              <a:cs typeface="Arial"/>
            </a:endParaRPr>
          </a:p>
          <a:p>
            <a:pPr marL="0" indent="0">
              <a:buNone/>
            </a:pPr>
            <a:r>
              <a:rPr lang="en-US" sz="2400">
                <a:latin typeface="Arial"/>
                <a:cs typeface="Arial"/>
              </a:rPr>
              <a:t>Some patients experience extreme cases where their maximum mouth opening (MMO) is limited to 0-20mm</a:t>
            </a:r>
            <a:endParaRPr lang="en-US" sz="2400"/>
          </a:p>
          <a:p>
            <a:pPr marL="0" indent="0">
              <a:buNone/>
            </a:pPr>
            <a:endParaRPr lang="en-US" sz="2400">
              <a:latin typeface="Arial"/>
              <a:cs typeface="Arial"/>
            </a:endParaRPr>
          </a:p>
          <a:p>
            <a:pPr marL="0" indent="0">
              <a:buNone/>
            </a:pPr>
            <a:r>
              <a:rPr lang="en-US" sz="2400">
                <a:latin typeface="Arial"/>
                <a:ea typeface="Roboto"/>
                <a:cs typeface="Roboto"/>
              </a:rPr>
              <a:t>Current treatment devices are available but can cost $500+ (with and without insurance) and cause the patient enough discomfort (or injury) to discontinue physical therapy.</a:t>
            </a:r>
            <a:endParaRPr lang="en-US" sz="2400">
              <a:latin typeface="Arial"/>
            </a:endParaRPr>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a:xfrm>
            <a:off x="4231640" y="405765"/>
            <a:ext cx="3718560" cy="979013"/>
          </a:xfrm>
        </p:spPr>
        <p:txBody>
          <a:bodyPr>
            <a:normAutofit/>
          </a:bodyPr>
          <a:lstStyle/>
          <a:p>
            <a:pPr algn="l"/>
            <a:r>
              <a:rPr lang="en-US" sz="4600">
                <a:latin typeface="Arial"/>
                <a:cs typeface="Arial"/>
              </a:rPr>
              <a:t>Background</a:t>
            </a:r>
            <a:endParaRPr lang="en-US" sz="4600" b="1">
              <a:latin typeface="Arial"/>
              <a:cs typeface="Arial"/>
            </a:endParaRPr>
          </a:p>
        </p:txBody>
      </p:sp>
      <p:sp>
        <p:nvSpPr>
          <p:cNvPr id="3" name="TextBox 2">
            <a:extLst>
              <a:ext uri="{FF2B5EF4-FFF2-40B4-BE49-F238E27FC236}">
                <a16:creationId xmlns:a16="http://schemas.microsoft.com/office/drawing/2014/main" id="{B4DC3B5A-4337-929B-5612-DCDE7D0378B5}"/>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2</a:t>
            </a:r>
          </a:p>
        </p:txBody>
      </p:sp>
      <p:pic>
        <p:nvPicPr>
          <p:cNvPr id="4" name="Picture 3" descr="The role of exercise therapy in managing post-radiotherapy trismus in head  and neck cancer - ScienceDirect">
            <a:extLst>
              <a:ext uri="{FF2B5EF4-FFF2-40B4-BE49-F238E27FC236}">
                <a16:creationId xmlns:a16="http://schemas.microsoft.com/office/drawing/2014/main" id="{546F301B-FA36-A314-D6C6-6B3E08834B12}"/>
              </a:ext>
            </a:extLst>
          </p:cNvPr>
          <p:cNvPicPr>
            <a:picLocks noChangeAspect="1"/>
          </p:cNvPicPr>
          <p:nvPr/>
        </p:nvPicPr>
        <p:blipFill>
          <a:blip r:embed="rId2"/>
          <a:stretch>
            <a:fillRect/>
          </a:stretch>
        </p:blipFill>
        <p:spPr>
          <a:xfrm>
            <a:off x="8355021" y="1604125"/>
            <a:ext cx="3255446" cy="2147276"/>
          </a:xfrm>
          <a:prstGeom prst="rect">
            <a:avLst/>
          </a:prstGeom>
        </p:spPr>
      </p:pic>
      <p:pic>
        <p:nvPicPr>
          <p:cNvPr id="6" name="Picture 5" descr="A blue and white device with text overlay&#10;&#10;Description automatically generated">
            <a:extLst>
              <a:ext uri="{FF2B5EF4-FFF2-40B4-BE49-F238E27FC236}">
                <a16:creationId xmlns:a16="http://schemas.microsoft.com/office/drawing/2014/main" id="{DEB4B307-2215-B3DF-5A0D-D02AE1F9A759}"/>
              </a:ext>
            </a:extLst>
          </p:cNvPr>
          <p:cNvPicPr>
            <a:picLocks noChangeAspect="1"/>
          </p:cNvPicPr>
          <p:nvPr/>
        </p:nvPicPr>
        <p:blipFill>
          <a:blip r:embed="rId3"/>
          <a:stretch>
            <a:fillRect/>
          </a:stretch>
        </p:blipFill>
        <p:spPr>
          <a:xfrm>
            <a:off x="8351852" y="4281407"/>
            <a:ext cx="3238553" cy="1741627"/>
          </a:xfrm>
          <a:prstGeom prst="rect">
            <a:avLst/>
          </a:prstGeom>
          <a:ln w="28575">
            <a:solidFill>
              <a:schemeClr val="tx1"/>
            </a:solidFill>
          </a:ln>
        </p:spPr>
      </p:pic>
      <p:sp>
        <p:nvSpPr>
          <p:cNvPr id="8" name="TextBox 7">
            <a:extLst>
              <a:ext uri="{FF2B5EF4-FFF2-40B4-BE49-F238E27FC236}">
                <a16:creationId xmlns:a16="http://schemas.microsoft.com/office/drawing/2014/main" id="{EC910040-3B81-32DE-889E-8C0F6C3F3CEE}"/>
              </a:ext>
            </a:extLst>
          </p:cNvPr>
          <p:cNvSpPr txBox="1"/>
          <p:nvPr/>
        </p:nvSpPr>
        <p:spPr>
          <a:xfrm>
            <a:off x="8168640" y="3820160"/>
            <a:ext cx="363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t>Fig. 1 - Science Direct V16 I1 doi.org</a:t>
            </a:r>
            <a:endParaRPr lang="en-US"/>
          </a:p>
        </p:txBody>
      </p:sp>
      <p:sp>
        <p:nvSpPr>
          <p:cNvPr id="11" name="TextBox 10">
            <a:extLst>
              <a:ext uri="{FF2B5EF4-FFF2-40B4-BE49-F238E27FC236}">
                <a16:creationId xmlns:a16="http://schemas.microsoft.com/office/drawing/2014/main" id="{617E3BA5-7FCC-1403-AB94-C9589AD9F8F8}"/>
              </a:ext>
            </a:extLst>
          </p:cNvPr>
          <p:cNvSpPr txBox="1"/>
          <p:nvPr/>
        </p:nvSpPr>
        <p:spPr>
          <a:xfrm>
            <a:off x="9278288" y="6109128"/>
            <a:ext cx="1738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2 - Therabite</a:t>
            </a:r>
          </a:p>
        </p:txBody>
      </p:sp>
    </p:spTree>
    <p:extLst>
      <p:ext uri="{BB962C8B-B14F-4D97-AF65-F5344CB8AC3E}">
        <p14:creationId xmlns:p14="http://schemas.microsoft.com/office/powerpoint/2010/main" val="1299145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76A7-CE2E-4F7A-506A-23040BA2D6D5}"/>
              </a:ext>
            </a:extLst>
          </p:cNvPr>
          <p:cNvSpPr>
            <a:spLocks noGrp="1"/>
          </p:cNvSpPr>
          <p:nvPr>
            <p:ph type="title"/>
          </p:nvPr>
        </p:nvSpPr>
        <p:spPr/>
        <p:txBody>
          <a:bodyPr/>
          <a:lstStyle/>
          <a:p>
            <a:r>
              <a:rPr lang="en-US"/>
              <a:t>Design Validation &amp; Prototyping</a:t>
            </a:r>
          </a:p>
        </p:txBody>
      </p:sp>
      <p:pic>
        <p:nvPicPr>
          <p:cNvPr id="7" name="Picture 6" descr="A white machine on a table&#10;&#10;Description automatically generated">
            <a:extLst>
              <a:ext uri="{FF2B5EF4-FFF2-40B4-BE49-F238E27FC236}">
                <a16:creationId xmlns:a16="http://schemas.microsoft.com/office/drawing/2014/main" id="{852B514E-BE22-94FD-9994-6C9428983C0C}"/>
              </a:ext>
            </a:extLst>
          </p:cNvPr>
          <p:cNvPicPr>
            <a:picLocks noChangeAspect="1"/>
          </p:cNvPicPr>
          <p:nvPr/>
        </p:nvPicPr>
        <p:blipFill>
          <a:blip r:embed="rId2"/>
          <a:srcRect l="213" t="9744" r="1489" b="20087"/>
          <a:stretch/>
        </p:blipFill>
        <p:spPr>
          <a:xfrm>
            <a:off x="3681150" y="1937413"/>
            <a:ext cx="4215733" cy="2989859"/>
          </a:xfrm>
          <a:prstGeom prst="rect">
            <a:avLst/>
          </a:prstGeom>
        </p:spPr>
      </p:pic>
      <p:pic>
        <p:nvPicPr>
          <p:cNvPr id="10" name="Picture 9" descr="A white plastic object with a white handle&#10;&#10;Description automatically generated with medium confidence">
            <a:extLst>
              <a:ext uri="{FF2B5EF4-FFF2-40B4-BE49-F238E27FC236}">
                <a16:creationId xmlns:a16="http://schemas.microsoft.com/office/drawing/2014/main" id="{EFB1CA2B-3BDA-5CD8-1EFB-D02CC606D5FE}"/>
              </a:ext>
            </a:extLst>
          </p:cNvPr>
          <p:cNvPicPr>
            <a:picLocks noChangeAspect="1"/>
          </p:cNvPicPr>
          <p:nvPr/>
        </p:nvPicPr>
        <p:blipFill>
          <a:blip r:embed="rId3"/>
          <a:stretch>
            <a:fillRect/>
          </a:stretch>
        </p:blipFill>
        <p:spPr>
          <a:xfrm>
            <a:off x="8488928" y="2068830"/>
            <a:ext cx="2734310" cy="2994660"/>
          </a:xfrm>
          <a:prstGeom prst="rect">
            <a:avLst/>
          </a:prstGeom>
        </p:spPr>
      </p:pic>
      <p:sp>
        <p:nvSpPr>
          <p:cNvPr id="12" name="TextBox 11">
            <a:extLst>
              <a:ext uri="{FF2B5EF4-FFF2-40B4-BE49-F238E27FC236}">
                <a16:creationId xmlns:a16="http://schemas.microsoft.com/office/drawing/2014/main" id="{2386920B-8843-A24B-9B74-D3C30B1803B6}"/>
              </a:ext>
            </a:extLst>
          </p:cNvPr>
          <p:cNvSpPr txBox="1"/>
          <p:nvPr/>
        </p:nvSpPr>
        <p:spPr>
          <a:xfrm>
            <a:off x="581870" y="4604123"/>
            <a:ext cx="24679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25 – First Prototype</a:t>
            </a:r>
            <a:endParaRPr lang="en-US">
              <a:solidFill>
                <a:srgbClr val="000000"/>
              </a:solidFill>
              <a:cs typeface="Calibri"/>
            </a:endParaRPr>
          </a:p>
          <a:p>
            <a:endParaRPr lang="en-US" i="1" u="sng">
              <a:solidFill>
                <a:srgbClr val="003366"/>
              </a:solidFill>
              <a:cs typeface="Calibri"/>
            </a:endParaRPr>
          </a:p>
        </p:txBody>
      </p:sp>
      <p:sp>
        <p:nvSpPr>
          <p:cNvPr id="14" name="TextBox 13">
            <a:extLst>
              <a:ext uri="{FF2B5EF4-FFF2-40B4-BE49-F238E27FC236}">
                <a16:creationId xmlns:a16="http://schemas.microsoft.com/office/drawing/2014/main" id="{ADF4BFDE-92D6-7CF8-CB2C-CC596F28FFA5}"/>
              </a:ext>
            </a:extLst>
          </p:cNvPr>
          <p:cNvSpPr txBox="1"/>
          <p:nvPr/>
        </p:nvSpPr>
        <p:spPr>
          <a:xfrm>
            <a:off x="4320750" y="5152763"/>
            <a:ext cx="29352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26 – 2nd design iteration</a:t>
            </a:r>
            <a:endParaRPr lang="en-US">
              <a:solidFill>
                <a:srgbClr val="000000"/>
              </a:solidFill>
              <a:cs typeface="Calibri"/>
            </a:endParaRPr>
          </a:p>
          <a:p>
            <a:endParaRPr lang="en-US" i="1" u="sng">
              <a:solidFill>
                <a:srgbClr val="003366"/>
              </a:solidFill>
              <a:cs typeface="Calibri"/>
            </a:endParaRPr>
          </a:p>
        </p:txBody>
      </p:sp>
      <p:sp>
        <p:nvSpPr>
          <p:cNvPr id="16" name="TextBox 15">
            <a:extLst>
              <a:ext uri="{FF2B5EF4-FFF2-40B4-BE49-F238E27FC236}">
                <a16:creationId xmlns:a16="http://schemas.microsoft.com/office/drawing/2014/main" id="{80516200-0062-082E-D9A4-D2350186440E}"/>
              </a:ext>
            </a:extLst>
          </p:cNvPr>
          <p:cNvSpPr txBox="1"/>
          <p:nvPr/>
        </p:nvSpPr>
        <p:spPr>
          <a:xfrm>
            <a:off x="8384750" y="5152763"/>
            <a:ext cx="2945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27 – 66% Build Prototype</a:t>
            </a:r>
            <a:endParaRPr lang="en-US">
              <a:solidFill>
                <a:srgbClr val="000000"/>
              </a:solidFill>
              <a:cs typeface="Calibri"/>
            </a:endParaRPr>
          </a:p>
          <a:p>
            <a:endParaRPr lang="en-US" i="1" u="sng">
              <a:solidFill>
                <a:srgbClr val="003366"/>
              </a:solidFill>
              <a:cs typeface="Calibri"/>
            </a:endParaRPr>
          </a:p>
        </p:txBody>
      </p:sp>
      <p:pic>
        <p:nvPicPr>
          <p:cNvPr id="3" name="Picture 2">
            <a:extLst>
              <a:ext uri="{FF2B5EF4-FFF2-40B4-BE49-F238E27FC236}">
                <a16:creationId xmlns:a16="http://schemas.microsoft.com/office/drawing/2014/main" id="{E74C8A90-70FC-BF2B-4D3A-B2A1F5CCFA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19"/>
          <a:stretch/>
        </p:blipFill>
        <p:spPr bwMode="auto">
          <a:xfrm>
            <a:off x="458637" y="1864819"/>
            <a:ext cx="2630468" cy="2739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0328DD-9E36-CAA6-7F58-52E1591E7378}"/>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29</a:t>
            </a:r>
          </a:p>
        </p:txBody>
      </p:sp>
    </p:spTree>
    <p:extLst>
      <p:ext uri="{BB962C8B-B14F-4D97-AF65-F5344CB8AC3E}">
        <p14:creationId xmlns:p14="http://schemas.microsoft.com/office/powerpoint/2010/main" val="178535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C5E2DB5-F4F8-2575-3348-B33AC68D50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19"/>
          <a:stretch/>
        </p:blipFill>
        <p:spPr bwMode="auto">
          <a:xfrm>
            <a:off x="245857" y="659876"/>
            <a:ext cx="3331234" cy="3469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machine on a table&#10;&#10;Description automatically generated">
            <a:extLst>
              <a:ext uri="{FF2B5EF4-FFF2-40B4-BE49-F238E27FC236}">
                <a16:creationId xmlns:a16="http://schemas.microsoft.com/office/drawing/2014/main" id="{7B677893-821D-A407-A2A9-639D1834E4BE}"/>
              </a:ext>
            </a:extLst>
          </p:cNvPr>
          <p:cNvPicPr>
            <a:picLocks noChangeAspect="1"/>
          </p:cNvPicPr>
          <p:nvPr/>
        </p:nvPicPr>
        <p:blipFill>
          <a:blip r:embed="rId3"/>
          <a:srcRect l="213" t="9744" r="1489" b="20087"/>
          <a:stretch/>
        </p:blipFill>
        <p:spPr>
          <a:xfrm>
            <a:off x="4070014" y="659876"/>
            <a:ext cx="4215733" cy="2989859"/>
          </a:xfrm>
          <a:prstGeom prst="rect">
            <a:avLst/>
          </a:prstGeom>
        </p:spPr>
      </p:pic>
      <p:pic>
        <p:nvPicPr>
          <p:cNvPr id="9" name="Picture 8" descr="A white plastic object with a white handle&#10;&#10;Description automatically generated with medium confidence">
            <a:extLst>
              <a:ext uri="{FF2B5EF4-FFF2-40B4-BE49-F238E27FC236}">
                <a16:creationId xmlns:a16="http://schemas.microsoft.com/office/drawing/2014/main" id="{471E0B4A-3D6C-C76A-D704-62D8B7F0B749}"/>
              </a:ext>
            </a:extLst>
          </p:cNvPr>
          <p:cNvPicPr>
            <a:picLocks noChangeAspect="1"/>
          </p:cNvPicPr>
          <p:nvPr/>
        </p:nvPicPr>
        <p:blipFill>
          <a:blip r:embed="rId4"/>
          <a:stretch>
            <a:fillRect/>
          </a:stretch>
        </p:blipFill>
        <p:spPr>
          <a:xfrm>
            <a:off x="8778672" y="659876"/>
            <a:ext cx="2756103" cy="3018528"/>
          </a:xfrm>
          <a:prstGeom prst="rect">
            <a:avLst/>
          </a:prstGeom>
        </p:spPr>
      </p:pic>
      <p:sp>
        <p:nvSpPr>
          <p:cNvPr id="10" name="TextBox 9">
            <a:extLst>
              <a:ext uri="{FF2B5EF4-FFF2-40B4-BE49-F238E27FC236}">
                <a16:creationId xmlns:a16="http://schemas.microsoft.com/office/drawing/2014/main" id="{AFBF725C-819E-6733-B701-7D9E796D38EB}"/>
              </a:ext>
            </a:extLst>
          </p:cNvPr>
          <p:cNvSpPr txBox="1"/>
          <p:nvPr/>
        </p:nvSpPr>
        <p:spPr>
          <a:xfrm>
            <a:off x="245857" y="4373922"/>
            <a:ext cx="3411743" cy="2169825"/>
          </a:xfrm>
          <a:prstGeom prst="rect">
            <a:avLst/>
          </a:prstGeom>
          <a:noFill/>
        </p:spPr>
        <p:txBody>
          <a:bodyPr wrap="square" rtlCol="0">
            <a:spAutoFit/>
          </a:bodyPr>
          <a:lstStyle/>
          <a:p>
            <a:pPr algn="l" rtl="0" fontAlgn="base"/>
            <a:r>
              <a:rPr lang="en-US" sz="1500" b="1" i="0" u="sng">
                <a:solidFill>
                  <a:srgbClr val="000000"/>
                </a:solidFill>
                <a:effectLst/>
                <a:latin typeface="Times New Roman" panose="02020603050405020304" pitchFamily="18" charset="0"/>
              </a:rPr>
              <a:t>Goal</a:t>
            </a:r>
            <a:r>
              <a:rPr lang="en-US" sz="1500" b="0" i="0">
                <a:solidFill>
                  <a:srgbClr val="000000"/>
                </a:solidFill>
                <a:effectLst/>
                <a:latin typeface="Times New Roman" panose="02020603050405020304" pitchFamily="18" charset="0"/>
              </a:rPr>
              <a:t>: Ensure new clearances and motion within device are functioning correctly </a:t>
            </a:r>
            <a:endParaRPr lang="en-US" sz="1500" b="0" i="0">
              <a:solidFill>
                <a:srgbClr val="000000"/>
              </a:solidFill>
              <a:effectLst/>
              <a:latin typeface="Segoe UI" panose="020B0502040204020203" pitchFamily="34" charset="0"/>
            </a:endParaRPr>
          </a:p>
          <a:p>
            <a:pPr algn="l" rtl="0" fontAlgn="base"/>
            <a:r>
              <a:rPr lang="en-US" sz="1500" b="1" i="0" u="sng">
                <a:solidFill>
                  <a:srgbClr val="000000"/>
                </a:solidFill>
                <a:effectLst/>
                <a:latin typeface="Times New Roman" panose="02020603050405020304" pitchFamily="18" charset="0"/>
              </a:rPr>
              <a:t>Answer</a:t>
            </a:r>
            <a:r>
              <a:rPr lang="en-US" sz="1500" b="0" i="0">
                <a:solidFill>
                  <a:srgbClr val="000000"/>
                </a:solidFill>
                <a:effectLst/>
                <a:latin typeface="Times New Roman" panose="02020603050405020304" pitchFamily="18" charset="0"/>
              </a:rPr>
              <a:t>: The spring does not deform in a repeatable way or fit into the device, The ruled surface is oriented incorrectly, The Structure of the device appears stable </a:t>
            </a:r>
            <a:endParaRPr lang="en-US" sz="1500" b="0" i="0">
              <a:solidFill>
                <a:srgbClr val="000000"/>
              </a:solidFill>
              <a:effectLst/>
              <a:latin typeface="Segoe UI" panose="020B0502040204020203" pitchFamily="34" charset="0"/>
            </a:endParaRPr>
          </a:p>
          <a:p>
            <a:pPr algn="l" rtl="0" fontAlgn="base"/>
            <a:r>
              <a:rPr lang="en-US" sz="1500" b="1" i="0" u="sng">
                <a:solidFill>
                  <a:srgbClr val="000000"/>
                </a:solidFill>
                <a:effectLst/>
                <a:latin typeface="Times New Roman" panose="02020603050405020304" pitchFamily="18" charset="0"/>
              </a:rPr>
              <a:t>Design Consideratio</a:t>
            </a:r>
            <a:r>
              <a:rPr lang="en-US" sz="1500" b="0" i="0">
                <a:solidFill>
                  <a:srgbClr val="000000"/>
                </a:solidFill>
                <a:effectLst/>
                <a:latin typeface="Times New Roman" panose="02020603050405020304" pitchFamily="18" charset="0"/>
              </a:rPr>
              <a:t>n: The next Prototype will be properly scaled to fit/ Tolerances &amp; Clearances </a:t>
            </a:r>
            <a:endParaRPr lang="en-US" sz="1500"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B46238ED-A2AE-1175-FB97-C7B99DC7EB9F}"/>
              </a:ext>
            </a:extLst>
          </p:cNvPr>
          <p:cNvSpPr txBox="1"/>
          <p:nvPr/>
        </p:nvSpPr>
        <p:spPr>
          <a:xfrm>
            <a:off x="4070014" y="3661207"/>
            <a:ext cx="4215733" cy="3093154"/>
          </a:xfrm>
          <a:prstGeom prst="rect">
            <a:avLst/>
          </a:prstGeom>
          <a:noFill/>
        </p:spPr>
        <p:txBody>
          <a:bodyPr wrap="square" rtlCol="0">
            <a:spAutoFit/>
          </a:bodyPr>
          <a:lstStyle/>
          <a:p>
            <a:pPr algn="l" rtl="0" fontAlgn="base"/>
            <a:r>
              <a:rPr lang="en-US" sz="1500" b="1" i="0" u="sng">
                <a:solidFill>
                  <a:srgbClr val="000000"/>
                </a:solidFill>
                <a:effectLst/>
                <a:latin typeface="Times New Roman" panose="02020603050405020304" pitchFamily="18" charset="0"/>
              </a:rPr>
              <a:t>Goal</a:t>
            </a:r>
            <a:r>
              <a:rPr lang="en-US" sz="1500" b="0" i="0">
                <a:solidFill>
                  <a:srgbClr val="000000"/>
                </a:solidFill>
                <a:effectLst/>
                <a:latin typeface="Times New Roman" panose="02020603050405020304" pitchFamily="18" charset="0"/>
              </a:rPr>
              <a:t>: Test motion of new ruled surface, full size prototype to determine ergonomics and usefulness of turn dial design.</a:t>
            </a:r>
            <a:endParaRPr lang="en-US" sz="1500" b="0" i="0">
              <a:solidFill>
                <a:srgbClr val="000000"/>
              </a:solidFill>
              <a:effectLst/>
              <a:latin typeface="Segoe UI" panose="020B0502040204020203" pitchFamily="34" charset="0"/>
            </a:endParaRPr>
          </a:p>
          <a:p>
            <a:pPr algn="l" rtl="0" fontAlgn="base"/>
            <a:r>
              <a:rPr lang="en-US" sz="1500" b="1" i="0" u="sng">
                <a:solidFill>
                  <a:srgbClr val="000000"/>
                </a:solidFill>
                <a:effectLst/>
                <a:latin typeface="Times New Roman" panose="02020603050405020304" pitchFamily="18" charset="0"/>
              </a:rPr>
              <a:t>Answer</a:t>
            </a:r>
            <a:r>
              <a:rPr lang="en-US" sz="1500" b="0" i="0">
                <a:solidFill>
                  <a:srgbClr val="000000"/>
                </a:solidFill>
                <a:effectLst/>
                <a:latin typeface="Times New Roman" panose="02020603050405020304" pitchFamily="18" charset="0"/>
              </a:rPr>
              <a:t>: Motion theoretically works well, print quality provides unwanted resistance / looseness to movement. New spring design deforms in a predictable way. </a:t>
            </a:r>
            <a:endParaRPr lang="en-US" sz="1500" b="0" i="0">
              <a:solidFill>
                <a:srgbClr val="000000"/>
              </a:solidFill>
              <a:effectLst/>
              <a:latin typeface="Segoe UI" panose="020B0502040204020203" pitchFamily="34" charset="0"/>
            </a:endParaRPr>
          </a:p>
          <a:p>
            <a:pPr algn="l" rtl="0" fontAlgn="base"/>
            <a:r>
              <a:rPr lang="en-US" sz="1500" b="0" i="0">
                <a:solidFill>
                  <a:srgbClr val="000000"/>
                </a:solidFill>
                <a:effectLst/>
                <a:latin typeface="Times New Roman" panose="02020603050405020304" pitchFamily="18" charset="0"/>
              </a:rPr>
              <a:t> </a:t>
            </a:r>
            <a:r>
              <a:rPr lang="en-US" sz="1500" b="1" i="0" u="sng">
                <a:solidFill>
                  <a:srgbClr val="000000"/>
                </a:solidFill>
                <a:effectLst/>
                <a:latin typeface="Times New Roman" panose="02020603050405020304" pitchFamily="18" charset="0"/>
              </a:rPr>
              <a:t>Design Consideratio</a:t>
            </a:r>
            <a:r>
              <a:rPr lang="en-US" sz="1500" b="0" i="0">
                <a:solidFill>
                  <a:srgbClr val="000000"/>
                </a:solidFill>
                <a:effectLst/>
                <a:latin typeface="Times New Roman" panose="02020603050405020304" pitchFamily="18" charset="0"/>
              </a:rPr>
              <a:t>n: The next version will have a straight arm for both the top and bottom members to increase printability, the next design will also include a larger turn dial for ease of grip. Via Client feedback, the mouthpieces will also be changed to be larger. </a:t>
            </a:r>
            <a:endParaRPr lang="en-US" sz="1500" b="0" i="0">
              <a:solidFill>
                <a:srgbClr val="000000"/>
              </a:solidFill>
              <a:effectLst/>
              <a:latin typeface="Segoe UI" panose="020B0502040204020203" pitchFamily="34" charset="0"/>
            </a:endParaRPr>
          </a:p>
        </p:txBody>
      </p:sp>
      <p:sp>
        <p:nvSpPr>
          <p:cNvPr id="12" name="TextBox 11">
            <a:extLst>
              <a:ext uri="{FF2B5EF4-FFF2-40B4-BE49-F238E27FC236}">
                <a16:creationId xmlns:a16="http://schemas.microsoft.com/office/drawing/2014/main" id="{6A21C777-23CE-83AA-9860-FD518843F8AB}"/>
              </a:ext>
            </a:extLst>
          </p:cNvPr>
          <p:cNvSpPr txBox="1"/>
          <p:nvPr/>
        </p:nvSpPr>
        <p:spPr>
          <a:xfrm>
            <a:off x="8532732" y="3869247"/>
            <a:ext cx="3247981" cy="2631490"/>
          </a:xfrm>
          <a:prstGeom prst="rect">
            <a:avLst/>
          </a:prstGeom>
          <a:noFill/>
        </p:spPr>
        <p:txBody>
          <a:bodyPr wrap="square" rtlCol="0">
            <a:spAutoFit/>
          </a:bodyPr>
          <a:lstStyle/>
          <a:p>
            <a:pPr algn="l" rtl="0" fontAlgn="base"/>
            <a:r>
              <a:rPr lang="en-US" sz="1500" b="1" i="0" u="sng">
                <a:solidFill>
                  <a:srgbClr val="000000"/>
                </a:solidFill>
                <a:effectLst/>
                <a:latin typeface="Times New Roman" panose="02020603050405020304" pitchFamily="18" charset="0"/>
              </a:rPr>
              <a:t>Goal</a:t>
            </a:r>
            <a:r>
              <a:rPr lang="en-US" sz="1500" b="0" i="0">
                <a:solidFill>
                  <a:srgbClr val="000000"/>
                </a:solidFill>
                <a:effectLst/>
                <a:latin typeface="Times New Roman" panose="02020603050405020304" pitchFamily="18" charset="0"/>
              </a:rPr>
              <a:t>: Ensure full functionality with tighter tolerancing and modified body shape based on team and client feedback.</a:t>
            </a:r>
            <a:endParaRPr lang="en-US" sz="1500" b="0" i="0">
              <a:solidFill>
                <a:srgbClr val="000000"/>
              </a:solidFill>
              <a:effectLst/>
              <a:latin typeface="Segoe UI" panose="020B0502040204020203" pitchFamily="34" charset="0"/>
            </a:endParaRPr>
          </a:p>
          <a:p>
            <a:pPr algn="l" rtl="0" fontAlgn="base"/>
            <a:r>
              <a:rPr lang="en-US" sz="1500" b="1" i="0" u="sng">
                <a:solidFill>
                  <a:srgbClr val="000000"/>
                </a:solidFill>
                <a:effectLst/>
                <a:latin typeface="Times New Roman" panose="02020603050405020304" pitchFamily="18" charset="0"/>
              </a:rPr>
              <a:t>Answer</a:t>
            </a:r>
            <a:r>
              <a:rPr lang="en-US" sz="1500" b="0" i="0">
                <a:solidFill>
                  <a:srgbClr val="000000"/>
                </a:solidFill>
                <a:effectLst/>
                <a:latin typeface="Times New Roman" panose="02020603050405020304" pitchFamily="18" charset="0"/>
              </a:rPr>
              <a:t>: The print, after some tolerancing, was consistently printing parts that are secure without compromising functionality</a:t>
            </a:r>
            <a:r>
              <a:rPr lang="en-US" sz="1500">
                <a:solidFill>
                  <a:srgbClr val="000000"/>
                </a:solidFill>
                <a:latin typeface="Times New Roman" panose="02020603050405020304" pitchFamily="18" charset="0"/>
              </a:rPr>
              <a:t>.</a:t>
            </a:r>
            <a:endParaRPr lang="en-US" sz="1500" b="0" i="0">
              <a:solidFill>
                <a:srgbClr val="000000"/>
              </a:solidFill>
              <a:effectLst/>
              <a:latin typeface="Segoe UI" panose="020B0502040204020203" pitchFamily="34" charset="0"/>
            </a:endParaRPr>
          </a:p>
          <a:p>
            <a:pPr algn="l" rtl="0" fontAlgn="base"/>
            <a:r>
              <a:rPr lang="en-US" sz="1500" b="1" i="0" u="sng">
                <a:solidFill>
                  <a:srgbClr val="000000"/>
                </a:solidFill>
                <a:effectLst/>
                <a:latin typeface="Times New Roman" panose="02020603050405020304" pitchFamily="18" charset="0"/>
              </a:rPr>
              <a:t>Design Consideratio</a:t>
            </a:r>
            <a:r>
              <a:rPr lang="en-US" sz="1500" b="0" i="0">
                <a:solidFill>
                  <a:srgbClr val="000000"/>
                </a:solidFill>
                <a:effectLst/>
                <a:latin typeface="Times New Roman" panose="02020603050405020304" pitchFamily="18" charset="0"/>
              </a:rPr>
              <a:t>n: Include a printable handle and redesign gear and pinion track for opening function.</a:t>
            </a:r>
            <a:endParaRPr lang="en-US" sz="1500" b="0" i="0">
              <a:solidFill>
                <a:srgbClr val="000000"/>
              </a:solidFill>
              <a:effectLst/>
              <a:latin typeface="Segoe UI" panose="020B0502040204020203" pitchFamily="34" charset="0"/>
            </a:endParaRPr>
          </a:p>
        </p:txBody>
      </p:sp>
      <p:sp>
        <p:nvSpPr>
          <p:cNvPr id="3" name="TextBox 2">
            <a:extLst>
              <a:ext uri="{FF2B5EF4-FFF2-40B4-BE49-F238E27FC236}">
                <a16:creationId xmlns:a16="http://schemas.microsoft.com/office/drawing/2014/main" id="{38724C99-0056-75BB-8F40-31F1CDD16DCC}"/>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30</a:t>
            </a:r>
          </a:p>
        </p:txBody>
      </p:sp>
    </p:spTree>
    <p:extLst>
      <p:ext uri="{BB962C8B-B14F-4D97-AF65-F5344CB8AC3E}">
        <p14:creationId xmlns:p14="http://schemas.microsoft.com/office/powerpoint/2010/main" val="76001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white sheet of paper with black text&#10;&#10;Description automatically generated">
            <a:extLst>
              <a:ext uri="{FF2B5EF4-FFF2-40B4-BE49-F238E27FC236}">
                <a16:creationId xmlns:a16="http://schemas.microsoft.com/office/drawing/2014/main" id="{C9979670-6BC6-C68C-E1B0-F130F9F4A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26" y="0"/>
            <a:ext cx="10875147" cy="5580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608C8-8837-D311-B818-C86428ADDBF4}"/>
              </a:ext>
            </a:extLst>
          </p:cNvPr>
          <p:cNvSpPr txBox="1"/>
          <p:nvPr/>
        </p:nvSpPr>
        <p:spPr>
          <a:xfrm>
            <a:off x="3798668" y="569023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X: Failure Analysis Table</a:t>
            </a:r>
          </a:p>
        </p:txBody>
      </p:sp>
      <p:sp>
        <p:nvSpPr>
          <p:cNvPr id="3" name="TextBox 2">
            <a:extLst>
              <a:ext uri="{FF2B5EF4-FFF2-40B4-BE49-F238E27FC236}">
                <a16:creationId xmlns:a16="http://schemas.microsoft.com/office/drawing/2014/main" id="{73896849-E66E-26B9-EA12-BD3B780F0E9B}"/>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31</a:t>
            </a:r>
          </a:p>
        </p:txBody>
      </p:sp>
    </p:spTree>
    <p:extLst>
      <p:ext uri="{BB962C8B-B14F-4D97-AF65-F5344CB8AC3E}">
        <p14:creationId xmlns:p14="http://schemas.microsoft.com/office/powerpoint/2010/main" val="325839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white grid with black text&#10;&#10;Description automatically generated">
            <a:extLst>
              <a:ext uri="{FF2B5EF4-FFF2-40B4-BE49-F238E27FC236}">
                <a16:creationId xmlns:a16="http://schemas.microsoft.com/office/drawing/2014/main" id="{63FBADE1-BD0F-8F78-2C6E-E6902251E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68" y="527901"/>
            <a:ext cx="11952864" cy="4835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B1C1B5-3EB1-CF79-943D-93426D7192B3}"/>
              </a:ext>
            </a:extLst>
          </p:cNvPr>
          <p:cNvSpPr txBox="1"/>
          <p:nvPr/>
        </p:nvSpPr>
        <p:spPr>
          <a:xfrm>
            <a:off x="3798668" y="569023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ea typeface="Calibri"/>
                <a:cs typeface="Calibri"/>
              </a:rPr>
              <a:t>Table X: Failure Analysis Table</a:t>
            </a:r>
          </a:p>
        </p:txBody>
      </p:sp>
      <p:sp>
        <p:nvSpPr>
          <p:cNvPr id="2" name="TextBox 1">
            <a:extLst>
              <a:ext uri="{FF2B5EF4-FFF2-40B4-BE49-F238E27FC236}">
                <a16:creationId xmlns:a16="http://schemas.microsoft.com/office/drawing/2014/main" id="{673F1EC7-1587-A207-2DBE-F2C0244BF537}"/>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32</a:t>
            </a:r>
          </a:p>
        </p:txBody>
      </p:sp>
    </p:spTree>
    <p:extLst>
      <p:ext uri="{BB962C8B-B14F-4D97-AF65-F5344CB8AC3E}">
        <p14:creationId xmlns:p14="http://schemas.microsoft.com/office/powerpoint/2010/main" val="95627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D9EA-3E2B-A8D7-1D8A-1B106472788E}"/>
              </a:ext>
            </a:extLst>
          </p:cNvPr>
          <p:cNvSpPr>
            <a:spLocks noGrp="1"/>
          </p:cNvSpPr>
          <p:nvPr>
            <p:ph type="title"/>
          </p:nvPr>
        </p:nvSpPr>
        <p:spPr/>
        <p:txBody>
          <a:bodyPr>
            <a:normAutofit/>
          </a:bodyPr>
          <a:lstStyle/>
          <a:p>
            <a:r>
              <a:rPr lang="en-US"/>
              <a:t>Engineering Calculations &amp; Tools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8259C8-361E-5B36-1AD5-0F1727864F02}"/>
                  </a:ext>
                </a:extLst>
              </p:cNvPr>
              <p:cNvSpPr txBox="1"/>
              <p:nvPr/>
            </p:nvSpPr>
            <p:spPr>
              <a:xfrm>
                <a:off x="573570" y="1545999"/>
                <a:ext cx="4886325" cy="2546979"/>
              </a:xfrm>
              <a:prstGeom prst="rect">
                <a:avLst/>
              </a:prstGeom>
              <a:noFill/>
            </p:spPr>
            <p:txBody>
              <a:bodyPr wrap="square" rtlCol="0">
                <a:spAutoFit/>
              </a:bodyPr>
              <a:lstStyle/>
              <a:p>
                <a:r>
                  <a:rPr lang="en-US" b="0">
                    <a:latin typeface="Cambria Math" panose="02040503050406030204" pitchFamily="18" charset="0"/>
                  </a:rPr>
                  <a:t>Equations for Spring Deflection and Bite Force:</a:t>
                </a:r>
              </a:p>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𝑃𝐸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endParaRPr lang="en-US" b="0"/>
              </a:p>
              <a:p>
                <a:pPr marL="285750" indent="-285750">
                  <a:buFont typeface="Arial" panose="020B0604020202020204" pitchFamily="34" charset="0"/>
                  <a:buChar char="•"/>
                </a:pPr>
                <a14:m>
                  <m:oMath xmlns:m="http://schemas.openxmlformats.org/officeDocument/2006/math">
                    <m:r>
                      <m:rPr>
                        <m:sty m:val="p"/>
                      </m:rPr>
                      <a:rPr lang="en-US" b="0" i="0" smtClean="0">
                        <a:latin typeface="Cambria Math" panose="02040503050406030204" pitchFamily="18" charset="0"/>
                      </a:rPr>
                      <m:t>x</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𝑃𝐸</m:t>
                            </m:r>
                          </m:num>
                          <m:den>
                            <m:r>
                              <a:rPr lang="en-US" b="0" i="1" smtClean="0">
                                <a:latin typeface="Cambria Math" panose="02040503050406030204" pitchFamily="18" charset="0"/>
                              </a:rPr>
                              <m:t>𝑘</m:t>
                            </m:r>
                          </m:den>
                        </m:f>
                      </m:e>
                    </m:rad>
                  </m:oMath>
                </a14:m>
                <a:endParaRPr lang="en-US" b="0"/>
              </a:p>
              <a:p>
                <a:pPr marL="285750" indent="-285750">
                  <a:buFont typeface="Arial" panose="020B0604020202020204" pitchFamily="34" charset="0"/>
                  <a:buChar char="•"/>
                </a:pPr>
                <a14:m>
                  <m:oMath xmlns:m="http://schemas.openxmlformats.org/officeDocument/2006/math">
                    <m:r>
                      <m:rPr>
                        <m:sty m:val="p"/>
                      </m:rPr>
                      <a:rPr lang="el-GR" b="0" i="1" smtClean="0">
                        <a:latin typeface="Cambria Math" panose="02040503050406030204" pitchFamily="18" charset="0"/>
                      </a:rPr>
                      <m:t>σ</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num>
                      <m:den>
                        <m:r>
                          <a:rPr lang="en-US" b="0" i="1" smtClean="0">
                            <a:latin typeface="Cambria Math" panose="02040503050406030204" pitchFamily="18" charset="0"/>
                          </a:rPr>
                          <m:t>𝐴</m:t>
                        </m:r>
                      </m:den>
                    </m:f>
                  </m:oMath>
                </a14:m>
                <a:r>
                  <a:rPr lang="en-US" b="0"/>
                  <a:t>  ,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𝑀𝑎𝑥</m:t>
                        </m:r>
                      </m:sub>
                    </m:sSub>
                    <m:sSub>
                      <m:sSubPr>
                        <m:ctrlPr>
                          <a:rPr lang="el-GR" i="1" smtClean="0">
                            <a:latin typeface="Cambria Math" panose="02040503050406030204" pitchFamily="18" charset="0"/>
                          </a:rPr>
                        </m:ctrlPr>
                      </m:sSubPr>
                      <m:e>
                        <m:r>
                          <a:rPr lang="en-US" b="0" i="1" smtClean="0">
                            <a:latin typeface="Cambria Math" panose="02040503050406030204" pitchFamily="18" charset="0"/>
                          </a:rPr>
                          <m:t>= </m:t>
                        </m:r>
                        <m:r>
                          <m:rPr>
                            <m:sty m:val="p"/>
                          </m:rPr>
                          <a:rPr lang="el-GR" i="1">
                            <a:latin typeface="Cambria Math" panose="02040503050406030204" pitchFamily="18" charset="0"/>
                          </a:rPr>
                          <m:t>σ</m:t>
                        </m:r>
                      </m:e>
                      <m:sub>
                        <m:r>
                          <a:rPr lang="en-US" b="0" i="1" smtClean="0">
                            <a:latin typeface="Cambria Math" panose="02040503050406030204" pitchFamily="18" charset="0"/>
                          </a:rPr>
                          <m:t>𝑌𝑖𝑒𝑙𝑑</m:t>
                        </m:r>
                      </m:sub>
                    </m:sSub>
                    <m:r>
                      <a:rPr lang="en-US" b="0" i="1" smtClean="0">
                        <a:latin typeface="Cambria Math" panose="02040503050406030204" pitchFamily="18" charset="0"/>
                      </a:rPr>
                      <m:t>∗</m:t>
                    </m:r>
                    <m:r>
                      <a:rPr lang="en-US" b="0" i="1" smtClean="0">
                        <a:latin typeface="Cambria Math" panose="02040503050406030204" pitchFamily="18" charset="0"/>
                      </a:rPr>
                      <m:t>𝐴</m:t>
                    </m:r>
                  </m:oMath>
                </a14:m>
                <a:endParaRPr lang="en-US"/>
              </a:p>
              <a:p>
                <a:pPr marL="285750" indent="-285750">
                  <a:buFont typeface="Arial" panose="020B0604020202020204" pitchFamily="34" charset="0"/>
                  <a:buChar char="•"/>
                </a:pPr>
                <a:endParaRPr lang="en-US" b="0"/>
              </a:p>
              <a:p>
                <a:pPr marL="285750" indent="-285750">
                  <a:buFont typeface="Arial" panose="020B0604020202020204" pitchFamily="34" charset="0"/>
                  <a:buChar char="•"/>
                </a:pPr>
                <a:endParaRPr lang="en-US" b="0"/>
              </a:p>
              <a:p>
                <a:pPr marL="285750" indent="-285750">
                  <a:buFont typeface="Arial" panose="020B0604020202020204" pitchFamily="34" charset="0"/>
                  <a:buChar char="•"/>
                </a:pPr>
                <a:endParaRPr lang="en-US"/>
              </a:p>
            </p:txBody>
          </p:sp>
        </mc:Choice>
        <mc:Fallback xmlns="">
          <p:sp>
            <p:nvSpPr>
              <p:cNvPr id="5" name="TextBox 4">
                <a:extLst>
                  <a:ext uri="{FF2B5EF4-FFF2-40B4-BE49-F238E27FC236}">
                    <a16:creationId xmlns:a16="http://schemas.microsoft.com/office/drawing/2014/main" id="{768259C8-361E-5B36-1AD5-0F1727864F02}"/>
                  </a:ext>
                </a:extLst>
              </p:cNvPr>
              <p:cNvSpPr txBox="1">
                <a:spLocks noRot="1" noChangeAspect="1" noMove="1" noResize="1" noEditPoints="1" noAdjustHandles="1" noChangeArrowheads="1" noChangeShapeType="1" noTextEdit="1"/>
              </p:cNvSpPr>
              <p:nvPr/>
            </p:nvSpPr>
            <p:spPr>
              <a:xfrm>
                <a:off x="573570" y="1545999"/>
                <a:ext cx="4886325" cy="2546979"/>
              </a:xfrm>
              <a:prstGeom prst="rect">
                <a:avLst/>
              </a:prstGeom>
              <a:blipFill>
                <a:blip r:embed="rId2"/>
                <a:stretch>
                  <a:fillRect l="-998" t="-167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A5E7238-7253-4D14-3527-F5883BAF0BE3}"/>
              </a:ext>
            </a:extLst>
          </p:cNvPr>
          <p:cNvSpPr txBox="1"/>
          <p:nvPr/>
        </p:nvSpPr>
        <p:spPr>
          <a:xfrm>
            <a:off x="5658540" y="1593533"/>
            <a:ext cx="6096000" cy="1200329"/>
          </a:xfrm>
          <a:prstGeom prst="rect">
            <a:avLst/>
          </a:prstGeom>
          <a:noFill/>
        </p:spPr>
        <p:txBody>
          <a:bodyPr wrap="square">
            <a:spAutoFit/>
          </a:bodyPr>
          <a:lstStyle/>
          <a:p>
            <a:r>
              <a:rPr lang="en-US"/>
              <a:t>Tools:</a:t>
            </a:r>
          </a:p>
          <a:p>
            <a:pPr marL="285750" indent="-285750">
              <a:buFont typeface="Arial" panose="020B0604020202020204" pitchFamily="34" charset="0"/>
              <a:buChar char="•"/>
            </a:pPr>
            <a:r>
              <a:rPr lang="en-US"/>
              <a:t>SolidWorks (Finite Element Analysis)</a:t>
            </a:r>
          </a:p>
          <a:p>
            <a:pPr marL="285750" indent="-285750">
              <a:buFont typeface="Arial" panose="020B0604020202020204" pitchFamily="34" charset="0"/>
              <a:buChar char="•"/>
            </a:pPr>
            <a:r>
              <a:rPr lang="en-US"/>
              <a:t>Bambu Lab Slicer (printing calibration)</a:t>
            </a:r>
          </a:p>
          <a:p>
            <a:pPr marL="285750" indent="-285750">
              <a:buFont typeface="Arial" panose="020B0604020202020204" pitchFamily="34" charset="0"/>
              <a:buChar char="•"/>
            </a:pPr>
            <a:r>
              <a:rPr lang="en-US"/>
              <a:t>Ultimaker Cura Slicer (printing calibration)</a:t>
            </a:r>
          </a:p>
        </p:txBody>
      </p:sp>
      <p:pic>
        <p:nvPicPr>
          <p:cNvPr id="6146" name="Picture 2">
            <a:extLst>
              <a:ext uri="{FF2B5EF4-FFF2-40B4-BE49-F238E27FC236}">
                <a16:creationId xmlns:a16="http://schemas.microsoft.com/office/drawing/2014/main" id="{1F18234A-33C9-5FE5-7CA7-A537E7EFC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192" y="3317258"/>
            <a:ext cx="5221080" cy="3171410"/>
          </a:xfrm>
          <a:prstGeom prst="rect">
            <a:avLst/>
          </a:prstGeom>
          <a:noFill/>
          <a:ln w="1270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695E01-9D44-8D83-5B15-7BAFD1484D69}"/>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33</a:t>
            </a:r>
          </a:p>
        </p:txBody>
      </p:sp>
      <p:sp>
        <p:nvSpPr>
          <p:cNvPr id="8" name="TextBox 7">
            <a:extLst>
              <a:ext uri="{FF2B5EF4-FFF2-40B4-BE49-F238E27FC236}">
                <a16:creationId xmlns:a16="http://schemas.microsoft.com/office/drawing/2014/main" id="{2A77980F-511B-EA00-05B0-82AB671D3ECE}"/>
              </a:ext>
            </a:extLst>
          </p:cNvPr>
          <p:cNvSpPr txBox="1"/>
          <p:nvPr/>
        </p:nvSpPr>
        <p:spPr>
          <a:xfrm>
            <a:off x="669758" y="6488668"/>
            <a:ext cx="44626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28 – Mouthpiece Finite Element Analysis</a:t>
            </a:r>
            <a:endParaRPr lang="en-US" i="1" u="sng">
              <a:solidFill>
                <a:srgbClr val="003366"/>
              </a:solidFill>
              <a:ea typeface="Calibri"/>
              <a:cs typeface="Calibri"/>
            </a:endParaRPr>
          </a:p>
        </p:txBody>
      </p:sp>
      <p:pic>
        <p:nvPicPr>
          <p:cNvPr id="8194" name="Picture 2" descr="A drawing of a machine&#10;&#10;Description automatically generated">
            <a:extLst>
              <a:ext uri="{FF2B5EF4-FFF2-40B4-BE49-F238E27FC236}">
                <a16:creationId xmlns:a16="http://schemas.microsoft.com/office/drawing/2014/main" id="{FA41AEE0-D4EC-D5D3-E1A2-640C319AD0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2000"/>
                    </a14:imgEffect>
                    <a14:imgEffect>
                      <a14:brightnessContrast contrast="-21000"/>
                    </a14:imgEffect>
                  </a14:imgLayer>
                </a14:imgProps>
              </a:ext>
              <a:ext uri="{28A0092B-C50C-407E-A947-70E740481C1C}">
                <a14:useLocalDpi xmlns:a14="http://schemas.microsoft.com/office/drawing/2010/main" val="0"/>
              </a:ext>
            </a:extLst>
          </a:blip>
          <a:srcRect/>
          <a:stretch>
            <a:fillRect/>
          </a:stretch>
        </p:blipFill>
        <p:spPr bwMode="auto">
          <a:xfrm>
            <a:off x="6388237" y="2819488"/>
            <a:ext cx="3181350" cy="3683262"/>
          </a:xfrm>
          <a:prstGeom prst="rect">
            <a:avLst/>
          </a:prstGeom>
          <a:noFill/>
          <a:ln w="1270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57BA9D-0296-361F-7AD7-DD10F9B64E61}"/>
              </a:ext>
            </a:extLst>
          </p:cNvPr>
          <p:cNvSpPr txBox="1"/>
          <p:nvPr/>
        </p:nvSpPr>
        <p:spPr>
          <a:xfrm>
            <a:off x="6096000" y="6502750"/>
            <a:ext cx="3862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29 – Bite Force Free Body Diagram</a:t>
            </a:r>
            <a:endParaRPr lang="en-US" i="1" u="sng">
              <a:solidFill>
                <a:srgbClr val="003366"/>
              </a:solidFill>
              <a:ea typeface="Calibri"/>
              <a:cs typeface="Calibri"/>
            </a:endParaRPr>
          </a:p>
        </p:txBody>
      </p:sp>
    </p:spTree>
    <p:extLst>
      <p:ext uri="{BB962C8B-B14F-4D97-AF65-F5344CB8AC3E}">
        <p14:creationId xmlns:p14="http://schemas.microsoft.com/office/powerpoint/2010/main" val="928358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bar">
            <a:extLst>
              <a:ext uri="{FF2B5EF4-FFF2-40B4-BE49-F238E27FC236}">
                <a16:creationId xmlns:a16="http://schemas.microsoft.com/office/drawing/2014/main" id="{1623B4D8-6B7E-384C-B74A-ED629F2133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365"/>
            <a:ext cx="11353800" cy="1244600"/>
          </a:xfrm>
          <a:prstGeom prst="rect">
            <a:avLst/>
          </a:prstGeom>
        </p:spPr>
      </p:pic>
      <p:sp>
        <p:nvSpPr>
          <p:cNvPr id="4" name="Title 3">
            <a:extLst>
              <a:ext uri="{FF2B5EF4-FFF2-40B4-BE49-F238E27FC236}">
                <a16:creationId xmlns:a16="http://schemas.microsoft.com/office/drawing/2014/main" id="{4337F860-B2E7-BA47-8E75-023B8C145C47}"/>
              </a:ext>
            </a:extLst>
          </p:cNvPr>
          <p:cNvSpPr>
            <a:spLocks noGrp="1"/>
          </p:cNvSpPr>
          <p:nvPr>
            <p:ph type="title"/>
          </p:nvPr>
        </p:nvSpPr>
        <p:spPr>
          <a:xfrm>
            <a:off x="167379" y="372159"/>
            <a:ext cx="10515600" cy="979013"/>
          </a:xfrm>
        </p:spPr>
        <p:txBody>
          <a:bodyPr>
            <a:normAutofit/>
          </a:bodyPr>
          <a:lstStyle/>
          <a:p>
            <a:pPr algn="l"/>
            <a:r>
              <a:rPr lang="en-US" sz="4000">
                <a:latin typeface="Arial"/>
                <a:cs typeface="Arial"/>
              </a:rPr>
              <a:t>Final Hardware - CAD</a:t>
            </a:r>
            <a:endParaRPr lang="en-US" sz="4000">
              <a:latin typeface="Arial" panose="020B0604020202020204" pitchFamily="34" charset="0"/>
            </a:endParaRPr>
          </a:p>
        </p:txBody>
      </p:sp>
      <p:sp>
        <p:nvSpPr>
          <p:cNvPr id="6" name="TextBox 5">
            <a:extLst>
              <a:ext uri="{FF2B5EF4-FFF2-40B4-BE49-F238E27FC236}">
                <a16:creationId xmlns:a16="http://schemas.microsoft.com/office/drawing/2014/main" id="{21B7E912-BF75-6A61-5C87-B91D012B1540}"/>
              </a:ext>
            </a:extLst>
          </p:cNvPr>
          <p:cNvSpPr txBox="1"/>
          <p:nvPr/>
        </p:nvSpPr>
        <p:spPr>
          <a:xfrm>
            <a:off x="10937289" y="6489000"/>
            <a:ext cx="12547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34</a:t>
            </a:r>
          </a:p>
        </p:txBody>
      </p:sp>
      <p:sp>
        <p:nvSpPr>
          <p:cNvPr id="11" name="TextBox 10">
            <a:extLst>
              <a:ext uri="{FF2B5EF4-FFF2-40B4-BE49-F238E27FC236}">
                <a16:creationId xmlns:a16="http://schemas.microsoft.com/office/drawing/2014/main" id="{5835B3CF-9697-5133-A755-055BFFC2ED0F}"/>
              </a:ext>
            </a:extLst>
          </p:cNvPr>
          <p:cNvSpPr txBox="1"/>
          <p:nvPr/>
        </p:nvSpPr>
        <p:spPr>
          <a:xfrm>
            <a:off x="0" y="6433969"/>
            <a:ext cx="2426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30 – Current CAD</a:t>
            </a:r>
            <a:endParaRPr lang="en-US" i="1" u="sng">
              <a:solidFill>
                <a:srgbClr val="003366"/>
              </a:solidFill>
              <a:ea typeface="Calibri"/>
              <a:cs typeface="Calibri"/>
            </a:endParaRPr>
          </a:p>
        </p:txBody>
      </p:sp>
      <p:sp>
        <p:nvSpPr>
          <p:cNvPr id="5" name="TextBox 4">
            <a:extLst>
              <a:ext uri="{FF2B5EF4-FFF2-40B4-BE49-F238E27FC236}">
                <a16:creationId xmlns:a16="http://schemas.microsoft.com/office/drawing/2014/main" id="{2EE79F9C-0872-D42A-548A-64D17E05B62A}"/>
              </a:ext>
            </a:extLst>
          </p:cNvPr>
          <p:cNvSpPr txBox="1"/>
          <p:nvPr/>
        </p:nvSpPr>
        <p:spPr>
          <a:xfrm>
            <a:off x="1351053" y="2317704"/>
            <a:ext cx="1501939" cy="369332"/>
          </a:xfrm>
          <a:prstGeom prst="rect">
            <a:avLst/>
          </a:prstGeom>
          <a:noFill/>
        </p:spPr>
        <p:txBody>
          <a:bodyPr wrap="square">
            <a:spAutoFit/>
          </a:bodyPr>
          <a:lstStyle/>
          <a:p>
            <a:r>
              <a:rPr lang="en-US">
                <a:latin typeface="Arial"/>
                <a:cs typeface="Arial"/>
              </a:rPr>
              <a:t>Mouthpieces</a:t>
            </a:r>
            <a:endParaRPr lang="en-US"/>
          </a:p>
        </p:txBody>
      </p:sp>
      <p:sp>
        <p:nvSpPr>
          <p:cNvPr id="8" name="TextBox 7">
            <a:extLst>
              <a:ext uri="{FF2B5EF4-FFF2-40B4-BE49-F238E27FC236}">
                <a16:creationId xmlns:a16="http://schemas.microsoft.com/office/drawing/2014/main" id="{7AD9EBF9-CC7B-84B7-6FA9-7F8C0208B3D8}"/>
              </a:ext>
            </a:extLst>
          </p:cNvPr>
          <p:cNvSpPr txBox="1"/>
          <p:nvPr/>
        </p:nvSpPr>
        <p:spPr>
          <a:xfrm>
            <a:off x="1392559" y="3857279"/>
            <a:ext cx="1001252" cy="369332"/>
          </a:xfrm>
          <a:prstGeom prst="rect">
            <a:avLst/>
          </a:prstGeom>
          <a:noFill/>
        </p:spPr>
        <p:txBody>
          <a:bodyPr wrap="square">
            <a:spAutoFit/>
          </a:bodyPr>
          <a:lstStyle/>
          <a:p>
            <a:r>
              <a:rPr lang="en-US">
                <a:latin typeface="Arial"/>
                <a:cs typeface="Arial"/>
              </a:rPr>
              <a:t>Ruler </a:t>
            </a:r>
            <a:endParaRPr lang="en-US"/>
          </a:p>
        </p:txBody>
      </p:sp>
      <p:sp>
        <p:nvSpPr>
          <p:cNvPr id="13" name="TextBox 12">
            <a:extLst>
              <a:ext uri="{FF2B5EF4-FFF2-40B4-BE49-F238E27FC236}">
                <a16:creationId xmlns:a16="http://schemas.microsoft.com/office/drawing/2014/main" id="{DDB69061-8654-C20C-8A75-23F443DD166C}"/>
              </a:ext>
            </a:extLst>
          </p:cNvPr>
          <p:cNvSpPr txBox="1"/>
          <p:nvPr/>
        </p:nvSpPr>
        <p:spPr>
          <a:xfrm>
            <a:off x="7240651" y="2418949"/>
            <a:ext cx="1562949" cy="369332"/>
          </a:xfrm>
          <a:prstGeom prst="rect">
            <a:avLst/>
          </a:prstGeom>
          <a:noFill/>
        </p:spPr>
        <p:txBody>
          <a:bodyPr wrap="square">
            <a:spAutoFit/>
          </a:bodyPr>
          <a:lstStyle/>
          <a:p>
            <a:r>
              <a:rPr lang="en-US">
                <a:latin typeface="Arial"/>
                <a:cs typeface="Arial"/>
              </a:rPr>
              <a:t>Bottom Arm </a:t>
            </a:r>
            <a:endParaRPr lang="en-US"/>
          </a:p>
        </p:txBody>
      </p:sp>
      <p:sp>
        <p:nvSpPr>
          <p:cNvPr id="14" name="TextBox 13">
            <a:extLst>
              <a:ext uri="{FF2B5EF4-FFF2-40B4-BE49-F238E27FC236}">
                <a16:creationId xmlns:a16="http://schemas.microsoft.com/office/drawing/2014/main" id="{6C5E565D-014B-86A9-611A-9D2E339AA859}"/>
              </a:ext>
            </a:extLst>
          </p:cNvPr>
          <p:cNvSpPr txBox="1"/>
          <p:nvPr/>
        </p:nvSpPr>
        <p:spPr>
          <a:xfrm>
            <a:off x="7267249" y="1883429"/>
            <a:ext cx="1178431" cy="369332"/>
          </a:xfrm>
          <a:prstGeom prst="rect">
            <a:avLst/>
          </a:prstGeom>
          <a:noFill/>
        </p:spPr>
        <p:txBody>
          <a:bodyPr wrap="square">
            <a:spAutoFit/>
          </a:bodyPr>
          <a:lstStyle/>
          <a:p>
            <a:r>
              <a:rPr lang="en-US">
                <a:latin typeface="Arial"/>
                <a:cs typeface="Arial"/>
              </a:rPr>
              <a:t>Top Arm </a:t>
            </a:r>
            <a:endParaRPr lang="en-US"/>
          </a:p>
        </p:txBody>
      </p:sp>
      <p:sp>
        <p:nvSpPr>
          <p:cNvPr id="15" name="TextBox 14">
            <a:extLst>
              <a:ext uri="{FF2B5EF4-FFF2-40B4-BE49-F238E27FC236}">
                <a16:creationId xmlns:a16="http://schemas.microsoft.com/office/drawing/2014/main" id="{5FB46C40-8F10-BEB6-13D9-F3C3ABF984B0}"/>
              </a:ext>
            </a:extLst>
          </p:cNvPr>
          <p:cNvSpPr txBox="1"/>
          <p:nvPr/>
        </p:nvSpPr>
        <p:spPr>
          <a:xfrm>
            <a:off x="7502552" y="5202130"/>
            <a:ext cx="949624" cy="369332"/>
          </a:xfrm>
          <a:prstGeom prst="rect">
            <a:avLst/>
          </a:prstGeom>
          <a:noFill/>
        </p:spPr>
        <p:txBody>
          <a:bodyPr wrap="square" lIns="91440" tIns="45720" rIns="91440" bIns="45720" anchor="t">
            <a:spAutoFit/>
          </a:bodyPr>
          <a:lstStyle/>
          <a:p>
            <a:r>
              <a:rPr lang="en-US">
                <a:latin typeface="Arial"/>
                <a:cs typeface="Arial"/>
              </a:rPr>
              <a:t>Handle</a:t>
            </a:r>
            <a:endParaRPr lang="en-US"/>
          </a:p>
        </p:txBody>
      </p:sp>
      <p:sp>
        <p:nvSpPr>
          <p:cNvPr id="16" name="TextBox 15">
            <a:extLst>
              <a:ext uri="{FF2B5EF4-FFF2-40B4-BE49-F238E27FC236}">
                <a16:creationId xmlns:a16="http://schemas.microsoft.com/office/drawing/2014/main" id="{E0AE29BF-B5D3-91E0-EFAC-540B194801DF}"/>
              </a:ext>
            </a:extLst>
          </p:cNvPr>
          <p:cNvSpPr txBox="1"/>
          <p:nvPr/>
        </p:nvSpPr>
        <p:spPr>
          <a:xfrm>
            <a:off x="8210469" y="3194059"/>
            <a:ext cx="788942" cy="369332"/>
          </a:xfrm>
          <a:prstGeom prst="rect">
            <a:avLst/>
          </a:prstGeom>
          <a:noFill/>
        </p:spPr>
        <p:txBody>
          <a:bodyPr wrap="square" lIns="91440" tIns="45720" rIns="91440" bIns="45720" anchor="t">
            <a:spAutoFit/>
          </a:bodyPr>
          <a:lstStyle/>
          <a:p>
            <a:r>
              <a:rPr lang="en-US">
                <a:latin typeface="Arial"/>
                <a:cs typeface="Arial"/>
              </a:rPr>
              <a:t>Knob</a:t>
            </a:r>
            <a:endParaRPr lang="en-US"/>
          </a:p>
        </p:txBody>
      </p:sp>
      <p:sp>
        <p:nvSpPr>
          <p:cNvPr id="17" name="Arrow: Right 16">
            <a:extLst>
              <a:ext uri="{FF2B5EF4-FFF2-40B4-BE49-F238E27FC236}">
                <a16:creationId xmlns:a16="http://schemas.microsoft.com/office/drawing/2014/main" id="{4C985231-B994-38CA-249D-DC97F55138C7}"/>
              </a:ext>
            </a:extLst>
          </p:cNvPr>
          <p:cNvSpPr/>
          <p:nvPr/>
        </p:nvSpPr>
        <p:spPr>
          <a:xfrm>
            <a:off x="1393029" y="2644128"/>
            <a:ext cx="2242267" cy="94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rawing of a mechanical device&#10;&#10;Description automatically generated">
            <a:extLst>
              <a:ext uri="{FF2B5EF4-FFF2-40B4-BE49-F238E27FC236}">
                <a16:creationId xmlns:a16="http://schemas.microsoft.com/office/drawing/2014/main" id="{7FBBB757-0AA7-116C-1534-141B882B57AA}"/>
              </a:ext>
            </a:extLst>
          </p:cNvPr>
          <p:cNvPicPr>
            <a:picLocks noChangeAspect="1"/>
          </p:cNvPicPr>
          <p:nvPr/>
        </p:nvPicPr>
        <p:blipFill>
          <a:blip r:embed="rId3"/>
          <a:stretch>
            <a:fillRect/>
          </a:stretch>
        </p:blipFill>
        <p:spPr>
          <a:xfrm>
            <a:off x="3637396" y="1831258"/>
            <a:ext cx="3602143" cy="4977581"/>
          </a:xfrm>
          <a:prstGeom prst="rect">
            <a:avLst/>
          </a:prstGeom>
        </p:spPr>
      </p:pic>
      <p:sp>
        <p:nvSpPr>
          <p:cNvPr id="25" name="Arrow: Right 24">
            <a:extLst>
              <a:ext uri="{FF2B5EF4-FFF2-40B4-BE49-F238E27FC236}">
                <a16:creationId xmlns:a16="http://schemas.microsoft.com/office/drawing/2014/main" id="{F6BA6A20-C145-EC27-390E-37AE521E3213}"/>
              </a:ext>
            </a:extLst>
          </p:cNvPr>
          <p:cNvSpPr/>
          <p:nvPr/>
        </p:nvSpPr>
        <p:spPr>
          <a:xfrm rot="10800000">
            <a:off x="5842489" y="5575937"/>
            <a:ext cx="2606719" cy="1145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04802D50-281F-2252-719B-B41B7C630C3A}"/>
              </a:ext>
            </a:extLst>
          </p:cNvPr>
          <p:cNvSpPr/>
          <p:nvPr/>
        </p:nvSpPr>
        <p:spPr>
          <a:xfrm rot="10800000">
            <a:off x="6767955" y="3506801"/>
            <a:ext cx="2274078" cy="1145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7864D13-D93F-509D-B820-A585ECAC09AF}"/>
              </a:ext>
            </a:extLst>
          </p:cNvPr>
          <p:cNvSpPr/>
          <p:nvPr/>
        </p:nvSpPr>
        <p:spPr>
          <a:xfrm rot="10800000">
            <a:off x="6472436" y="2739232"/>
            <a:ext cx="2202035" cy="1049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D5F52E1-D5D2-E158-84F0-0E69D96F62EB}"/>
              </a:ext>
            </a:extLst>
          </p:cNvPr>
          <p:cNvSpPr/>
          <p:nvPr/>
        </p:nvSpPr>
        <p:spPr>
          <a:xfrm rot="10800000">
            <a:off x="6544246" y="2195444"/>
            <a:ext cx="1906522" cy="1049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FD6DA85-34C7-37A0-CA7E-53D2810D9F71}"/>
              </a:ext>
            </a:extLst>
          </p:cNvPr>
          <p:cNvSpPr/>
          <p:nvPr/>
        </p:nvSpPr>
        <p:spPr>
          <a:xfrm>
            <a:off x="1381922" y="4227856"/>
            <a:ext cx="3334569" cy="914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425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1633-773B-0EB8-C97E-36F6361F2127}"/>
              </a:ext>
            </a:extLst>
          </p:cNvPr>
          <p:cNvSpPr>
            <a:spLocks noGrp="1"/>
          </p:cNvSpPr>
          <p:nvPr>
            <p:ph type="title"/>
          </p:nvPr>
        </p:nvSpPr>
        <p:spPr/>
        <p:txBody>
          <a:bodyPr/>
          <a:lstStyle/>
          <a:p>
            <a:r>
              <a:rPr lang="en-US">
                <a:latin typeface="Arial"/>
                <a:cs typeface="Arial"/>
              </a:rPr>
              <a:t>Progression to Final Iteration</a:t>
            </a:r>
            <a:endParaRPr lang="en-US"/>
          </a:p>
        </p:txBody>
      </p:sp>
      <p:sp>
        <p:nvSpPr>
          <p:cNvPr id="7" name="TextBox 6">
            <a:extLst>
              <a:ext uri="{FF2B5EF4-FFF2-40B4-BE49-F238E27FC236}">
                <a16:creationId xmlns:a16="http://schemas.microsoft.com/office/drawing/2014/main" id="{89CEA353-8288-709E-F330-B98DCCA3F54C}"/>
              </a:ext>
            </a:extLst>
          </p:cNvPr>
          <p:cNvSpPr txBox="1"/>
          <p:nvPr/>
        </p:nvSpPr>
        <p:spPr>
          <a:xfrm>
            <a:off x="11139777" y="6493181"/>
            <a:ext cx="10548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35</a:t>
            </a:r>
          </a:p>
        </p:txBody>
      </p:sp>
      <p:pic>
        <p:nvPicPr>
          <p:cNvPr id="3" name="Picture 2">
            <a:extLst>
              <a:ext uri="{FF2B5EF4-FFF2-40B4-BE49-F238E27FC236}">
                <a16:creationId xmlns:a16="http://schemas.microsoft.com/office/drawing/2014/main" id="{57CF6F2C-EB4C-CB04-180E-0BC466DA84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5495" y="1848693"/>
            <a:ext cx="2958883" cy="3943596"/>
          </a:xfrm>
          <a:prstGeom prst="rect">
            <a:avLst/>
          </a:prstGeom>
        </p:spPr>
      </p:pic>
      <p:pic>
        <p:nvPicPr>
          <p:cNvPr id="3074" name="Picture 2" descr="A white plastic piece of equipment&#10;&#10;Description automatically generated with medium confidence">
            <a:extLst>
              <a:ext uri="{FF2B5EF4-FFF2-40B4-BE49-F238E27FC236}">
                <a16:creationId xmlns:a16="http://schemas.microsoft.com/office/drawing/2014/main" id="{814EB244-AD18-2C4A-D1D3-311752197C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33106" y="2343210"/>
            <a:ext cx="3947915" cy="295888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723FFA8B-A996-5D99-7F6E-20BB6D7F6D96}"/>
              </a:ext>
            </a:extLst>
          </p:cNvPr>
          <p:cNvSpPr/>
          <p:nvPr/>
        </p:nvSpPr>
        <p:spPr>
          <a:xfrm>
            <a:off x="5455013" y="3227753"/>
            <a:ext cx="1281974" cy="4024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D6A0EA62-1B49-B098-EAE3-0B06BC4CDC30}"/>
              </a:ext>
            </a:extLst>
          </p:cNvPr>
          <p:cNvSpPr txBox="1"/>
          <p:nvPr/>
        </p:nvSpPr>
        <p:spPr>
          <a:xfrm>
            <a:off x="1949937" y="5927512"/>
            <a:ext cx="2714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31 – Previous Iteration</a:t>
            </a:r>
            <a:endParaRPr lang="en-US" i="1" u="sng">
              <a:solidFill>
                <a:srgbClr val="003366"/>
              </a:solidFill>
              <a:ea typeface="Calibri"/>
              <a:cs typeface="Calibri"/>
            </a:endParaRPr>
          </a:p>
        </p:txBody>
      </p:sp>
      <p:sp>
        <p:nvSpPr>
          <p:cNvPr id="6" name="TextBox 5">
            <a:extLst>
              <a:ext uri="{FF2B5EF4-FFF2-40B4-BE49-F238E27FC236}">
                <a16:creationId xmlns:a16="http://schemas.microsoft.com/office/drawing/2014/main" id="{7B21A745-F3E7-93C3-810C-A342ACF5435B}"/>
              </a:ext>
            </a:extLst>
          </p:cNvPr>
          <p:cNvSpPr txBox="1"/>
          <p:nvPr/>
        </p:nvSpPr>
        <p:spPr>
          <a:xfrm>
            <a:off x="7833191" y="5927512"/>
            <a:ext cx="2244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32 – Final Model</a:t>
            </a:r>
            <a:endParaRPr lang="en-US" i="1" u="sng">
              <a:solidFill>
                <a:srgbClr val="003366"/>
              </a:solidFill>
              <a:ea typeface="Calibri"/>
              <a:cs typeface="Calibri"/>
            </a:endParaRPr>
          </a:p>
        </p:txBody>
      </p:sp>
    </p:spTree>
    <p:extLst>
      <p:ext uri="{BB962C8B-B14F-4D97-AF65-F5344CB8AC3E}">
        <p14:creationId xmlns:p14="http://schemas.microsoft.com/office/powerpoint/2010/main" val="253344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2AB4-9BE0-C7A8-E985-A33046210041}"/>
              </a:ext>
            </a:extLst>
          </p:cNvPr>
          <p:cNvSpPr>
            <a:spLocks noGrp="1"/>
          </p:cNvSpPr>
          <p:nvPr>
            <p:ph type="title"/>
          </p:nvPr>
        </p:nvSpPr>
        <p:spPr/>
        <p:txBody>
          <a:bodyPr/>
          <a:lstStyle/>
          <a:p>
            <a:r>
              <a:rPr lang="en-US"/>
              <a:t>Final Testing Plan</a:t>
            </a:r>
          </a:p>
        </p:txBody>
      </p:sp>
      <p:graphicFrame>
        <p:nvGraphicFramePr>
          <p:cNvPr id="3" name="Content Placeholder 2">
            <a:extLst>
              <a:ext uri="{FF2B5EF4-FFF2-40B4-BE49-F238E27FC236}">
                <a16:creationId xmlns:a16="http://schemas.microsoft.com/office/drawing/2014/main" id="{DFDA6000-774C-5E4F-CC19-A4504D5824E7}"/>
              </a:ext>
            </a:extLst>
          </p:cNvPr>
          <p:cNvGraphicFramePr>
            <a:graphicFrameLocks noGrp="1"/>
          </p:cNvGraphicFramePr>
          <p:nvPr>
            <p:ph sz="half" idx="2"/>
            <p:extLst>
              <p:ext uri="{D42A27DB-BD31-4B8C-83A1-F6EECF244321}">
                <p14:modId xmlns:p14="http://schemas.microsoft.com/office/powerpoint/2010/main" val="765628463"/>
              </p:ext>
            </p:extLst>
          </p:nvPr>
        </p:nvGraphicFramePr>
        <p:xfrm>
          <a:off x="370379" y="2471109"/>
          <a:ext cx="5398824" cy="2181696"/>
        </p:xfrm>
        <a:graphic>
          <a:graphicData uri="http://schemas.openxmlformats.org/drawingml/2006/table">
            <a:tbl>
              <a:tblPr/>
              <a:tblGrid>
                <a:gridCol w="1349706">
                  <a:extLst>
                    <a:ext uri="{9D8B030D-6E8A-4147-A177-3AD203B41FA5}">
                      <a16:colId xmlns:a16="http://schemas.microsoft.com/office/drawing/2014/main" val="269697918"/>
                    </a:ext>
                  </a:extLst>
                </a:gridCol>
                <a:gridCol w="1349706">
                  <a:extLst>
                    <a:ext uri="{9D8B030D-6E8A-4147-A177-3AD203B41FA5}">
                      <a16:colId xmlns:a16="http://schemas.microsoft.com/office/drawing/2014/main" val="1279689962"/>
                    </a:ext>
                  </a:extLst>
                </a:gridCol>
                <a:gridCol w="1349706">
                  <a:extLst>
                    <a:ext uri="{9D8B030D-6E8A-4147-A177-3AD203B41FA5}">
                      <a16:colId xmlns:a16="http://schemas.microsoft.com/office/drawing/2014/main" val="2804699106"/>
                    </a:ext>
                  </a:extLst>
                </a:gridCol>
                <a:gridCol w="1349706">
                  <a:extLst>
                    <a:ext uri="{9D8B030D-6E8A-4147-A177-3AD203B41FA5}">
                      <a16:colId xmlns:a16="http://schemas.microsoft.com/office/drawing/2014/main" val="1104130759"/>
                    </a:ext>
                  </a:extLst>
                </a:gridCol>
              </a:tblGrid>
              <a:tr h="436339">
                <a:tc>
                  <a:txBody>
                    <a:bodyPr/>
                    <a:lstStyle/>
                    <a:p>
                      <a:pPr algn="l" rtl="0" fontAlgn="base"/>
                      <a:r>
                        <a:rPr lang="en-US" sz="1000" b="1" i="0">
                          <a:effectLst/>
                          <a:latin typeface="Arial" panose="020B0604020202020204" pitchFamily="34" charset="0"/>
                        </a:rPr>
                        <a:t>Engineering Requirements</a:t>
                      </a:r>
                      <a:r>
                        <a:rPr lang="en-US" sz="1000" b="0" i="0">
                          <a:effectLst/>
                          <a:latin typeface="Arial" panose="020B0604020202020204" pitchFamily="34" charset="0"/>
                        </a:rPr>
                        <a:t>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1" i="0">
                          <a:effectLst/>
                          <a:latin typeface="Arial" panose="020B0604020202020204" pitchFamily="34" charset="0"/>
                        </a:rPr>
                        <a:t>ER #</a:t>
                      </a:r>
                      <a:r>
                        <a:rPr lang="en-US" sz="1000" b="0" i="0">
                          <a:effectLst/>
                          <a:latin typeface="Arial" panose="020B0604020202020204" pitchFamily="34" charset="0"/>
                        </a:rPr>
                        <a:t>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1" i="0">
                          <a:effectLst/>
                          <a:latin typeface="Arial" panose="020B0604020202020204" pitchFamily="34" charset="0"/>
                        </a:rPr>
                        <a:t>Customer Requirements</a:t>
                      </a:r>
                      <a:r>
                        <a:rPr lang="en-US" sz="1000" b="0" i="0">
                          <a:effectLst/>
                          <a:latin typeface="Arial" panose="020B0604020202020204" pitchFamily="34" charset="0"/>
                        </a:rPr>
                        <a:t>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1" i="0">
                          <a:effectLst/>
                          <a:latin typeface="Arial" panose="020B0604020202020204" pitchFamily="34" charset="0"/>
                        </a:rPr>
                        <a:t>CR#</a:t>
                      </a:r>
                      <a:r>
                        <a:rPr lang="en-US" sz="1000" b="0" i="0">
                          <a:effectLst/>
                          <a:latin typeface="Arial" panose="020B0604020202020204" pitchFamily="34" charset="0"/>
                        </a:rPr>
                        <a:t>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1192700"/>
                  </a:ext>
                </a:extLst>
              </a:tr>
              <a:tr h="263400">
                <a:tc>
                  <a:txBody>
                    <a:bodyPr/>
                    <a:lstStyle/>
                    <a:p>
                      <a:pPr algn="l" rtl="0" fontAlgn="base"/>
                      <a:r>
                        <a:rPr lang="en-US" sz="1000" b="0" i="0">
                          <a:effectLst/>
                          <a:latin typeface="Arial" panose="020B0604020202020204" pitchFamily="34" charset="0"/>
                        </a:rPr>
                        <a:t>Ease of Printing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ER1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Fully 3D Printable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CR1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1296935"/>
                  </a:ext>
                </a:extLst>
              </a:tr>
              <a:tr h="436339">
                <a:tc>
                  <a:txBody>
                    <a:bodyPr/>
                    <a:lstStyle/>
                    <a:p>
                      <a:pPr algn="l" rtl="0" fontAlgn="base"/>
                      <a:r>
                        <a:rPr lang="en-US" sz="1000" b="0" i="0">
                          <a:effectLst/>
                          <a:latin typeface="Arial" panose="020B0604020202020204" pitchFamily="34" charset="0"/>
                        </a:rPr>
                        <a:t>Durable and Flexible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ER2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Patient Safety Priority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CR2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638405"/>
                  </a:ext>
                </a:extLst>
              </a:tr>
              <a:tr h="436339">
                <a:tc>
                  <a:txBody>
                    <a:bodyPr/>
                    <a:lstStyle/>
                    <a:p>
                      <a:pPr algn="l" rtl="0" fontAlgn="base"/>
                      <a:r>
                        <a:rPr lang="en-US" sz="1000" b="0" i="0">
                          <a:effectLst/>
                          <a:latin typeface="Arial" panose="020B0604020202020204" pitchFamily="34" charset="0"/>
                        </a:rPr>
                        <a:t>Easily Reproducible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ER3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Low Cost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CR3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1571610"/>
                  </a:ext>
                </a:extLst>
              </a:tr>
              <a:tr h="609279">
                <a:tc>
                  <a:txBody>
                    <a:bodyPr/>
                    <a:lstStyle/>
                    <a:p>
                      <a:pPr algn="l" rtl="0" fontAlgn="base"/>
                      <a:r>
                        <a:rPr lang="en-US" sz="1000" b="0" i="0">
                          <a:effectLst/>
                          <a:latin typeface="Arial" panose="020B0604020202020204" pitchFamily="34" charset="0"/>
                        </a:rPr>
                        <a:t>Built In Measurement System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ER4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Ability to Measure Progress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000" b="0" i="0">
                          <a:effectLst/>
                          <a:latin typeface="Arial" panose="020B0604020202020204" pitchFamily="34" charset="0"/>
                        </a:rPr>
                        <a:t>CR4 </a:t>
                      </a:r>
                      <a:endParaRPr lang="en-US" sz="1600" b="0" i="0">
                        <a:effectLst/>
                      </a:endParaRPr>
                    </a:p>
                  </a:txBody>
                  <a:tcPr marL="79717" marR="79717" marT="39858" marB="3985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4160878"/>
                  </a:ext>
                </a:extLst>
              </a:tr>
            </a:tbl>
          </a:graphicData>
        </a:graphic>
      </p:graphicFrame>
      <p:graphicFrame>
        <p:nvGraphicFramePr>
          <p:cNvPr id="7" name="Table 6">
            <a:extLst>
              <a:ext uri="{FF2B5EF4-FFF2-40B4-BE49-F238E27FC236}">
                <a16:creationId xmlns:a16="http://schemas.microsoft.com/office/drawing/2014/main" id="{A6D4E637-AD92-E4F9-593C-FD35CA01A9B4}"/>
              </a:ext>
            </a:extLst>
          </p:cNvPr>
          <p:cNvGraphicFramePr>
            <a:graphicFrameLocks noGrp="1"/>
          </p:cNvGraphicFramePr>
          <p:nvPr>
            <p:extLst>
              <p:ext uri="{D42A27DB-BD31-4B8C-83A1-F6EECF244321}">
                <p14:modId xmlns:p14="http://schemas.microsoft.com/office/powerpoint/2010/main" val="1405020635"/>
              </p:ext>
            </p:extLst>
          </p:nvPr>
        </p:nvGraphicFramePr>
        <p:xfrm>
          <a:off x="6042338" y="2471109"/>
          <a:ext cx="5978212" cy="2016870"/>
        </p:xfrm>
        <a:graphic>
          <a:graphicData uri="http://schemas.openxmlformats.org/drawingml/2006/table">
            <a:tbl>
              <a:tblPr/>
              <a:tblGrid>
                <a:gridCol w="2989106">
                  <a:extLst>
                    <a:ext uri="{9D8B030D-6E8A-4147-A177-3AD203B41FA5}">
                      <a16:colId xmlns:a16="http://schemas.microsoft.com/office/drawing/2014/main" val="3506266111"/>
                    </a:ext>
                  </a:extLst>
                </a:gridCol>
                <a:gridCol w="2989106">
                  <a:extLst>
                    <a:ext uri="{9D8B030D-6E8A-4147-A177-3AD203B41FA5}">
                      <a16:colId xmlns:a16="http://schemas.microsoft.com/office/drawing/2014/main" val="263446256"/>
                    </a:ext>
                  </a:extLst>
                </a:gridCol>
              </a:tblGrid>
              <a:tr h="336145">
                <a:tc>
                  <a:txBody>
                    <a:bodyPr/>
                    <a:lstStyle/>
                    <a:p>
                      <a:pPr algn="l" rtl="0" fontAlgn="base"/>
                      <a:r>
                        <a:rPr lang="en-US" sz="1200" b="1" i="0">
                          <a:effectLst/>
                          <a:latin typeface="Aptos" panose="020B0004020202020204" pitchFamily="34" charset="0"/>
                        </a:rPr>
                        <a:t>Experiment / Test</a:t>
                      </a:r>
                      <a:r>
                        <a:rPr lang="en-US" sz="1200" b="0" i="0">
                          <a:effectLst/>
                          <a:latin typeface="Aptos" panose="020B000402020202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1" i="0">
                          <a:effectLst/>
                          <a:latin typeface="Aptos" panose="020B0004020202020204" pitchFamily="34" charset="0"/>
                        </a:rPr>
                        <a:t>Relevant DRs</a:t>
                      </a:r>
                      <a:r>
                        <a:rPr lang="en-US" sz="1200" b="0" i="0">
                          <a:effectLst/>
                          <a:latin typeface="Aptos" panose="020B000402020202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1919908"/>
                  </a:ext>
                </a:extLst>
              </a:tr>
              <a:tr h="336145">
                <a:tc>
                  <a:txBody>
                    <a:bodyPr/>
                    <a:lstStyle/>
                    <a:p>
                      <a:pPr algn="l" rtl="0" fontAlgn="base"/>
                      <a:r>
                        <a:rPr lang="en-US" sz="1200" b="0" i="0">
                          <a:effectLst/>
                          <a:latin typeface="Aptos" panose="020B0004020202020204" pitchFamily="34" charset="0"/>
                        </a:rPr>
                        <a:t>Ex1: Mouthpiece Bending Stress Point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effectLst/>
                          <a:latin typeface="Aptos" panose="020B0004020202020204" pitchFamily="34" charset="0"/>
                        </a:rPr>
                        <a:t>ER2 , CR2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9738057"/>
                  </a:ext>
                </a:extLst>
              </a:tr>
              <a:tr h="336145">
                <a:tc>
                  <a:txBody>
                    <a:bodyPr/>
                    <a:lstStyle/>
                    <a:p>
                      <a:pPr algn="l" rtl="0" fontAlgn="base"/>
                      <a:r>
                        <a:rPr lang="en-US" sz="1200" b="0" i="0">
                          <a:effectLst/>
                          <a:latin typeface="Aptos" panose="020B0004020202020204" pitchFamily="34" charset="0"/>
                        </a:rPr>
                        <a:t>Ex2: Spring Failure Test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effectLst/>
                          <a:latin typeface="Aptos" panose="020B0004020202020204" pitchFamily="34" charset="0"/>
                        </a:rPr>
                        <a:t>ER2 , CR2, CR4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5954435"/>
                  </a:ext>
                </a:extLst>
              </a:tr>
              <a:tr h="336145">
                <a:tc>
                  <a:txBody>
                    <a:bodyPr/>
                    <a:lstStyle/>
                    <a:p>
                      <a:pPr algn="l" rtl="0" fontAlgn="base"/>
                      <a:r>
                        <a:rPr lang="en-US" sz="1200" b="0" i="0">
                          <a:effectLst/>
                          <a:latin typeface="Aptos" panose="020B0004020202020204" pitchFamily="34" charset="0"/>
                        </a:rPr>
                        <a:t>Ex3: Gear Tooth Shear Test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effectLst/>
                          <a:latin typeface="Aptos" panose="020B0004020202020204" pitchFamily="34" charset="0"/>
                        </a:rPr>
                        <a:t>ER2, CR2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3730963"/>
                  </a:ext>
                </a:extLst>
              </a:tr>
              <a:tr h="336145">
                <a:tc>
                  <a:txBody>
                    <a:bodyPr/>
                    <a:lstStyle/>
                    <a:p>
                      <a:pPr algn="l" rtl="0" fontAlgn="base"/>
                      <a:r>
                        <a:rPr lang="en-US" sz="1200" b="0" i="0">
                          <a:effectLst/>
                          <a:latin typeface="Aptos" panose="020B0004020202020204" pitchFamily="34" charset="0"/>
                        </a:rPr>
                        <a:t>Ex4: Printing Calibration Tests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effectLst/>
                          <a:latin typeface="Aptos" panose="020B0004020202020204" pitchFamily="34" charset="0"/>
                        </a:rPr>
                        <a:t>ER1, CR1, ER3, CR3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092811"/>
                  </a:ext>
                </a:extLst>
              </a:tr>
              <a:tr h="336145">
                <a:tc>
                  <a:txBody>
                    <a:bodyPr/>
                    <a:lstStyle/>
                    <a:p>
                      <a:pPr algn="l" rtl="0" fontAlgn="base"/>
                      <a:r>
                        <a:rPr lang="en-US" sz="1200" b="0" i="0">
                          <a:effectLst/>
                          <a:latin typeface="Aptos" panose="020B0004020202020204" pitchFamily="34" charset="0"/>
                        </a:rPr>
                        <a:t>Ex5: Measurement Calibration Tests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200" b="0" i="0">
                          <a:effectLst/>
                          <a:latin typeface="Aptos" panose="020B0004020202020204" pitchFamily="34" charset="0"/>
                        </a:rPr>
                        <a:t>ER4, CR4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6744611"/>
                  </a:ext>
                </a:extLst>
              </a:tr>
            </a:tbl>
          </a:graphicData>
        </a:graphic>
      </p:graphicFrame>
      <p:sp>
        <p:nvSpPr>
          <p:cNvPr id="9" name="TextBox 8">
            <a:extLst>
              <a:ext uri="{FF2B5EF4-FFF2-40B4-BE49-F238E27FC236}">
                <a16:creationId xmlns:a16="http://schemas.microsoft.com/office/drawing/2014/main" id="{747F17D2-F962-3F1F-E821-9620357DDD2A}"/>
              </a:ext>
            </a:extLst>
          </p:cNvPr>
          <p:cNvSpPr txBox="1"/>
          <p:nvPr/>
        </p:nvSpPr>
        <p:spPr>
          <a:xfrm>
            <a:off x="710607" y="4680682"/>
            <a:ext cx="5058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Table XI – Engineering and Customer Requirements</a:t>
            </a:r>
            <a:endParaRPr lang="en-US" i="1" u="sng">
              <a:solidFill>
                <a:srgbClr val="003366"/>
              </a:solidFill>
              <a:ea typeface="Calibri"/>
              <a:cs typeface="Calibri"/>
            </a:endParaRPr>
          </a:p>
        </p:txBody>
      </p:sp>
      <p:sp>
        <p:nvSpPr>
          <p:cNvPr id="10" name="TextBox 9">
            <a:extLst>
              <a:ext uri="{FF2B5EF4-FFF2-40B4-BE49-F238E27FC236}">
                <a16:creationId xmlns:a16="http://schemas.microsoft.com/office/drawing/2014/main" id="{FFAB2050-7451-6B02-888D-96746EBB8B1D}"/>
              </a:ext>
            </a:extLst>
          </p:cNvPr>
          <p:cNvSpPr txBox="1"/>
          <p:nvPr/>
        </p:nvSpPr>
        <p:spPr>
          <a:xfrm>
            <a:off x="6042338" y="4542182"/>
            <a:ext cx="5978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cs typeface="Calibri"/>
              </a:rPr>
              <a:t>Table XII – Experiments With Associated Engineering / Customer Requirements</a:t>
            </a:r>
            <a:endParaRPr lang="en-US" i="1" u="sng">
              <a:solidFill>
                <a:srgbClr val="003366"/>
              </a:solidFill>
              <a:ea typeface="Calibri"/>
              <a:cs typeface="Calibri"/>
            </a:endParaRPr>
          </a:p>
        </p:txBody>
      </p:sp>
      <p:sp>
        <p:nvSpPr>
          <p:cNvPr id="11" name="TextBox 10">
            <a:extLst>
              <a:ext uri="{FF2B5EF4-FFF2-40B4-BE49-F238E27FC236}">
                <a16:creationId xmlns:a16="http://schemas.microsoft.com/office/drawing/2014/main" id="{5E4B2DFA-8AA4-7DD6-9D48-B36FC419324B}"/>
              </a:ext>
            </a:extLst>
          </p:cNvPr>
          <p:cNvSpPr txBox="1"/>
          <p:nvPr/>
        </p:nvSpPr>
        <p:spPr>
          <a:xfrm>
            <a:off x="11052699" y="6489842"/>
            <a:ext cx="1139300" cy="368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36</a:t>
            </a:r>
          </a:p>
        </p:txBody>
      </p:sp>
    </p:spTree>
    <p:extLst>
      <p:ext uri="{BB962C8B-B14F-4D97-AF65-F5344CB8AC3E}">
        <p14:creationId xmlns:p14="http://schemas.microsoft.com/office/powerpoint/2010/main" val="889933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FF4B37-A2C6-864F-003F-07DE543340E8}"/>
              </a:ext>
            </a:extLst>
          </p:cNvPr>
          <p:cNvGraphicFramePr>
            <a:graphicFrameLocks noGrp="1"/>
          </p:cNvGraphicFramePr>
          <p:nvPr>
            <p:extLst>
              <p:ext uri="{D42A27DB-BD31-4B8C-83A1-F6EECF244321}">
                <p14:modId xmlns:p14="http://schemas.microsoft.com/office/powerpoint/2010/main" val="2972437717"/>
              </p:ext>
            </p:extLst>
          </p:nvPr>
        </p:nvGraphicFramePr>
        <p:xfrm>
          <a:off x="298515" y="121230"/>
          <a:ext cx="11594970" cy="5141855"/>
        </p:xfrm>
        <a:graphic>
          <a:graphicData uri="http://schemas.openxmlformats.org/drawingml/2006/table">
            <a:tbl>
              <a:tblPr firstRow="1" bandRow="1">
                <a:tableStyleId>{5C22544A-7EE6-4342-B048-85BDC9FD1C3A}</a:tableStyleId>
              </a:tblPr>
              <a:tblGrid>
                <a:gridCol w="3864990">
                  <a:extLst>
                    <a:ext uri="{9D8B030D-6E8A-4147-A177-3AD203B41FA5}">
                      <a16:colId xmlns:a16="http://schemas.microsoft.com/office/drawing/2014/main" val="3189283615"/>
                    </a:ext>
                  </a:extLst>
                </a:gridCol>
                <a:gridCol w="3864990">
                  <a:extLst>
                    <a:ext uri="{9D8B030D-6E8A-4147-A177-3AD203B41FA5}">
                      <a16:colId xmlns:a16="http://schemas.microsoft.com/office/drawing/2014/main" val="3595714404"/>
                    </a:ext>
                  </a:extLst>
                </a:gridCol>
                <a:gridCol w="3864990">
                  <a:extLst>
                    <a:ext uri="{9D8B030D-6E8A-4147-A177-3AD203B41FA5}">
                      <a16:colId xmlns:a16="http://schemas.microsoft.com/office/drawing/2014/main" val="2584451554"/>
                    </a:ext>
                  </a:extLst>
                </a:gridCol>
              </a:tblGrid>
              <a:tr h="373234">
                <a:tc>
                  <a:txBody>
                    <a:bodyPr/>
                    <a:lstStyle/>
                    <a:p>
                      <a:pPr algn="ctr"/>
                      <a:r>
                        <a:rPr lang="en-US" dirty="0"/>
                        <a:t>Experiment #</a:t>
                      </a:r>
                    </a:p>
                  </a:txBody>
                  <a:tcPr/>
                </a:tc>
                <a:tc>
                  <a:txBody>
                    <a:bodyPr/>
                    <a:lstStyle/>
                    <a:p>
                      <a:r>
                        <a:rPr lang="en-US" dirty="0"/>
                        <a:t>Summary</a:t>
                      </a:r>
                    </a:p>
                  </a:txBody>
                  <a:tcPr/>
                </a:tc>
                <a:tc>
                  <a:txBody>
                    <a:bodyPr/>
                    <a:lstStyle/>
                    <a:p>
                      <a:r>
                        <a:rPr lang="en-US" dirty="0"/>
                        <a:t>Results</a:t>
                      </a:r>
                    </a:p>
                  </a:txBody>
                  <a:tcPr/>
                </a:tc>
                <a:extLst>
                  <a:ext uri="{0D108BD9-81ED-4DB2-BD59-A6C34878D82A}">
                    <a16:rowId xmlns:a16="http://schemas.microsoft.com/office/drawing/2014/main" val="2062036655"/>
                  </a:ext>
                </a:extLst>
              </a:tr>
              <a:tr h="699815">
                <a:tc>
                  <a:txBody>
                    <a:bodyPr/>
                    <a:lstStyle/>
                    <a:p>
                      <a:pPr algn="l" rtl="0" fontAlgn="base"/>
                      <a:r>
                        <a:rPr lang="en-US" sz="1500" b="0" i="0" dirty="0">
                          <a:effectLst/>
                          <a:latin typeface="Aptos"/>
                        </a:rPr>
                        <a:t>Ex1: Mouthpiece Bending Stress Point </a:t>
                      </a:r>
                    </a:p>
                  </a:txBody>
                  <a:tcPr/>
                </a:tc>
                <a:tc>
                  <a:txBody>
                    <a:bodyPr/>
                    <a:lstStyle/>
                    <a:p>
                      <a:pPr lvl="0" algn="l">
                        <a:lnSpc>
                          <a:spcPct val="100000"/>
                        </a:lnSpc>
                        <a:spcBef>
                          <a:spcPts val="0"/>
                        </a:spcBef>
                        <a:spcAft>
                          <a:spcPts val="0"/>
                        </a:spcAft>
                        <a:buNone/>
                      </a:pPr>
                      <a:r>
                        <a:rPr lang="en-US" sz="1300" b="0" i="0" u="none" strike="noStrike" noProof="0" dirty="0">
                          <a:solidFill>
                            <a:srgbClr val="003366"/>
                          </a:solidFill>
                          <a:latin typeface="Calibri"/>
                        </a:rPr>
                        <a:t>The mouthpiece of the device will have a downward force of 60 N applied to the bridge to ensure the part fails by bending downwards.  </a:t>
                      </a:r>
                      <a:endParaRPr lang="en-US" dirty="0"/>
                    </a:p>
                  </a:txBody>
                  <a:tcPr/>
                </a:tc>
                <a:tc>
                  <a:txBody>
                    <a:bodyPr/>
                    <a:lstStyle/>
                    <a:p>
                      <a:r>
                        <a:rPr lang="en-US" sz="1600" b="0" i="0" kern="1200" dirty="0">
                          <a:solidFill>
                            <a:schemeClr val="dk1"/>
                          </a:solidFill>
                          <a:effectLst/>
                          <a:latin typeface="+mn-lt"/>
                          <a:ea typeface="+mn-ea"/>
                          <a:cs typeface="+mn-cs"/>
                        </a:rPr>
                        <a:t>Mouthpiece Failure : 55.4 N </a:t>
                      </a:r>
                      <a:endParaRPr lang="en-US" sz="1600" dirty="0"/>
                    </a:p>
                  </a:txBody>
                  <a:tcPr/>
                </a:tc>
                <a:extLst>
                  <a:ext uri="{0D108BD9-81ED-4DB2-BD59-A6C34878D82A}">
                    <a16:rowId xmlns:a16="http://schemas.microsoft.com/office/drawing/2014/main" val="731184222"/>
                  </a:ext>
                </a:extLst>
              </a:tr>
              <a:tr h="554181">
                <a:tc>
                  <a:txBody>
                    <a:bodyPr/>
                    <a:lstStyle/>
                    <a:p>
                      <a:pPr algn="l" rtl="0" fontAlgn="base"/>
                      <a:r>
                        <a:rPr lang="en-US" sz="1500" b="0" i="0" dirty="0">
                          <a:effectLst/>
                          <a:latin typeface="Aptos"/>
                        </a:rPr>
                        <a:t>Ex2: Spring Failure Test </a:t>
                      </a:r>
                    </a:p>
                  </a:txBody>
                  <a:tcPr/>
                </a:tc>
                <a:tc>
                  <a:txBody>
                    <a:bodyPr/>
                    <a:lstStyle/>
                    <a:p>
                      <a:pPr lvl="0" algn="l">
                        <a:lnSpc>
                          <a:spcPct val="100000"/>
                        </a:lnSpc>
                        <a:spcBef>
                          <a:spcPts val="0"/>
                        </a:spcBef>
                        <a:spcAft>
                          <a:spcPts val="0"/>
                        </a:spcAft>
                        <a:buNone/>
                      </a:pPr>
                      <a:r>
                        <a:rPr lang="en-US" sz="1300" b="0" i="0" u="none" strike="noStrike" noProof="0" dirty="0">
                          <a:solidFill>
                            <a:srgbClr val="003366"/>
                          </a:solidFill>
                          <a:latin typeface="Calibri"/>
                        </a:rPr>
                        <a:t>The springs will be stretched out until failure to ensure breaking point via elongation is less than 5 N.</a:t>
                      </a:r>
                      <a:endParaRPr lang="en-US" b="0" i="0" u="none" strike="noStrike" noProof="0" dirty="0">
                        <a:solidFill>
                          <a:srgbClr val="003366"/>
                        </a:solidFill>
                        <a:latin typeface="Calibri"/>
                      </a:endParaRPr>
                    </a:p>
                  </a:txBody>
                  <a:tcPr/>
                </a:tc>
                <a:tc>
                  <a:txBody>
                    <a:bodyPr/>
                    <a:lstStyle/>
                    <a:p>
                      <a:r>
                        <a:rPr lang="en-US" sz="1600" b="0" i="0" kern="1200" dirty="0">
                          <a:solidFill>
                            <a:schemeClr val="dk1"/>
                          </a:solidFill>
                          <a:effectLst/>
                          <a:latin typeface="+mn-lt"/>
                          <a:ea typeface="+mn-ea"/>
                          <a:cs typeface="+mn-cs"/>
                        </a:rPr>
                        <a:t>Spring Failure: 45.34 N</a:t>
                      </a:r>
                      <a:r>
                        <a:rPr lang="en-US" sz="1500" b="0" i="0" kern="1200" dirty="0">
                          <a:solidFill>
                            <a:schemeClr val="dk1"/>
                          </a:solidFill>
                          <a:effectLst/>
                          <a:latin typeface="+mn-lt"/>
                          <a:ea typeface="+mn-ea"/>
                          <a:cs typeface="+mn-cs"/>
                        </a:rPr>
                        <a:t> </a:t>
                      </a:r>
                      <a:endParaRPr lang="en-US" sz="1500" dirty="0"/>
                    </a:p>
                  </a:txBody>
                  <a:tcPr/>
                </a:tc>
                <a:extLst>
                  <a:ext uri="{0D108BD9-81ED-4DB2-BD59-A6C34878D82A}">
                    <a16:rowId xmlns:a16="http://schemas.microsoft.com/office/drawing/2014/main" val="3706083224"/>
                  </a:ext>
                </a:extLst>
              </a:tr>
              <a:tr h="699815">
                <a:tc>
                  <a:txBody>
                    <a:bodyPr/>
                    <a:lstStyle/>
                    <a:p>
                      <a:pPr algn="l" rtl="0" fontAlgn="base"/>
                      <a:r>
                        <a:rPr lang="en-US" sz="1500" b="0" i="0" dirty="0">
                          <a:effectLst/>
                          <a:latin typeface="Aptos"/>
                        </a:rPr>
                        <a:t>Ex3: Gear Tooth Shear Test </a:t>
                      </a:r>
                    </a:p>
                  </a:txBody>
                  <a:tcPr/>
                </a:tc>
                <a:tc>
                  <a:txBody>
                    <a:bodyPr/>
                    <a:lstStyle/>
                    <a:p>
                      <a:r>
                        <a:rPr lang="en-US" sz="1300" dirty="0"/>
                        <a:t>One tooth of the gear inside the device will have a downward force of 60 N applied to it to ensure the tooth shears at that force (measured in MPa).</a:t>
                      </a:r>
                    </a:p>
                  </a:txBody>
                  <a:tcPr/>
                </a:tc>
                <a:tc>
                  <a:txBody>
                    <a:bodyPr/>
                    <a:lstStyle/>
                    <a:p>
                      <a:pPr lvl="0" algn="l">
                        <a:lnSpc>
                          <a:spcPct val="100000"/>
                        </a:lnSpc>
                        <a:spcBef>
                          <a:spcPts val="0"/>
                        </a:spcBef>
                        <a:spcAft>
                          <a:spcPts val="0"/>
                        </a:spcAft>
                        <a:buNone/>
                      </a:pPr>
                      <a:r>
                        <a:rPr lang="en-US" sz="1600" b="0" i="0" u="none" strike="noStrike" noProof="0" dirty="0">
                          <a:solidFill>
                            <a:srgbClr val="003366"/>
                          </a:solidFill>
                          <a:latin typeface="Calibri"/>
                        </a:rPr>
                        <a:t>Gear Tooth exceeds 60 N requirement</a:t>
                      </a:r>
                      <a:endParaRPr lang="en-US" sz="1600"/>
                    </a:p>
                  </a:txBody>
                  <a:tcPr/>
                </a:tc>
                <a:extLst>
                  <a:ext uri="{0D108BD9-81ED-4DB2-BD59-A6C34878D82A}">
                    <a16:rowId xmlns:a16="http://schemas.microsoft.com/office/drawing/2014/main" val="2141893149"/>
                  </a:ext>
                </a:extLst>
              </a:tr>
              <a:tr h="1104152">
                <a:tc>
                  <a:txBody>
                    <a:bodyPr/>
                    <a:lstStyle/>
                    <a:p>
                      <a:pPr algn="l" rtl="0" fontAlgn="base"/>
                      <a:r>
                        <a:rPr lang="en-US" sz="1500" b="0" i="0" dirty="0">
                          <a:effectLst/>
                          <a:latin typeface="Aptos"/>
                        </a:rPr>
                        <a:t>Ex4: Printing Calibration Tests </a:t>
                      </a:r>
                    </a:p>
                  </a:txBody>
                  <a:tcPr/>
                </a:tc>
                <a:tc>
                  <a:txBody>
                    <a:bodyPr/>
                    <a:lstStyle/>
                    <a:p>
                      <a:r>
                        <a:rPr lang="en-US" sz="1300" dirty="0"/>
                        <a:t>Two different commercial, entry level FDM printers (</a:t>
                      </a:r>
                      <a:r>
                        <a:rPr lang="en-US" sz="1300" dirty="0" err="1"/>
                        <a:t>Creality’s</a:t>
                      </a:r>
                      <a:r>
                        <a:rPr lang="en-US" sz="1300" dirty="0"/>
                        <a:t> Ender 3 and the Bambu Lab A1) will be used for test printing to ensure little to no modification to the printer or STL files is required to print and assemble the device.</a:t>
                      </a:r>
                    </a:p>
                  </a:txBody>
                  <a:tcPr/>
                </a:tc>
                <a:tc>
                  <a:txBody>
                    <a:bodyPr/>
                    <a:lstStyle/>
                    <a:p>
                      <a:r>
                        <a:rPr lang="en-US" sz="1600" dirty="0"/>
                        <a:t>Minor calibrations to file needed, no printer modification necessary.</a:t>
                      </a:r>
                    </a:p>
                  </a:txBody>
                  <a:tcPr/>
                </a:tc>
                <a:extLst>
                  <a:ext uri="{0D108BD9-81ED-4DB2-BD59-A6C34878D82A}">
                    <a16:rowId xmlns:a16="http://schemas.microsoft.com/office/drawing/2014/main" val="1632724633"/>
                  </a:ext>
                </a:extLst>
              </a:tr>
              <a:tr h="1710658">
                <a:tc>
                  <a:txBody>
                    <a:bodyPr/>
                    <a:lstStyle/>
                    <a:p>
                      <a:pPr algn="l" rtl="0" fontAlgn="base"/>
                      <a:r>
                        <a:rPr lang="en-US" sz="1500" b="0" i="0" dirty="0">
                          <a:effectLst/>
                          <a:latin typeface="Aptos"/>
                        </a:rPr>
                        <a:t>Ex5: Measurement Calibration / Tolerance Tests </a:t>
                      </a:r>
                    </a:p>
                  </a:txBody>
                  <a:tcPr/>
                </a:tc>
                <a:tc>
                  <a:txBody>
                    <a:bodyPr/>
                    <a:lstStyle/>
                    <a:p>
                      <a:r>
                        <a:rPr lang="en-US" sz="1300" b="0" i="0" kern="1200" dirty="0">
                          <a:solidFill>
                            <a:schemeClr val="dk1"/>
                          </a:solidFill>
                          <a:effectLst/>
                          <a:latin typeface="+mn-lt"/>
                          <a:ea typeface="+mn-ea"/>
                          <a:cs typeface="+mn-cs"/>
                        </a:rPr>
                        <a:t>Multiple rulers of the device will be printed and be compared to other standard measurements devices (rulers, calipers, etc.) to ensure the spacing on the print is accurate within that +/- 0.5 mm tolerance. The compressive springs will be attached to a test bench to ensure each compression is equal to 5 N by measuring the deflection of the spring based on a certain amount of weight. </a:t>
                      </a:r>
                      <a:endParaRPr lang="en-US" sz="1300" dirty="0"/>
                    </a:p>
                  </a:txBody>
                  <a:tcPr/>
                </a:tc>
                <a:tc>
                  <a:txBody>
                    <a:bodyPr/>
                    <a:lstStyle/>
                    <a:p>
                      <a:pPr lvl="0" algn="l">
                        <a:lnSpc>
                          <a:spcPct val="100000"/>
                        </a:lnSpc>
                        <a:spcBef>
                          <a:spcPts val="0"/>
                        </a:spcBef>
                        <a:spcAft>
                          <a:spcPts val="0"/>
                        </a:spcAft>
                        <a:buNone/>
                      </a:pPr>
                      <a:r>
                        <a:rPr lang="en-US" sz="1600" b="0" i="0" u="none" strike="noStrike" kern="1200" noProof="0" dirty="0">
                          <a:solidFill>
                            <a:srgbClr val="003366"/>
                          </a:solidFill>
                          <a:effectLst/>
                          <a:latin typeface="Calibri"/>
                        </a:rPr>
                        <a:t>Tolerance for Ruler: +/- 0.39 mm</a:t>
                      </a:r>
                      <a:endParaRPr lang="en-US" sz="1600" u="none" strike="noStrike" noProof="0" dirty="0">
                        <a:solidFill>
                          <a:srgbClr val="003366"/>
                        </a:solidFill>
                        <a:latin typeface="Calibri"/>
                      </a:endParaRPr>
                    </a:p>
                    <a:p>
                      <a:pPr lvl="0" algn="l">
                        <a:lnSpc>
                          <a:spcPct val="100000"/>
                        </a:lnSpc>
                        <a:spcBef>
                          <a:spcPts val="0"/>
                        </a:spcBef>
                        <a:spcAft>
                          <a:spcPts val="0"/>
                        </a:spcAft>
                        <a:buNone/>
                      </a:pPr>
                      <a:r>
                        <a:rPr lang="en-US" sz="1600" b="0" i="0" u="none" strike="noStrike" kern="1200" noProof="0" dirty="0">
                          <a:solidFill>
                            <a:srgbClr val="003366"/>
                          </a:solidFill>
                          <a:effectLst/>
                          <a:latin typeface="Calibri"/>
                        </a:rPr>
                        <a:t>Tolerance for Spring: +/- 0.15 N</a:t>
                      </a:r>
                      <a:endParaRPr lang="en-US" sz="1600" u="none" strike="noStrike" noProof="0" dirty="0">
                        <a:solidFill>
                          <a:srgbClr val="003366"/>
                        </a:solidFill>
                        <a:latin typeface="Calibri"/>
                      </a:endParaRPr>
                    </a:p>
                    <a:p>
                      <a:pPr lvl="0">
                        <a:buNone/>
                      </a:pPr>
                      <a:endParaRPr lang="en-US" sz="1600" b="0" i="0" kern="1200" dirty="0">
                        <a:solidFill>
                          <a:schemeClr val="dk1"/>
                        </a:solidFill>
                        <a:effectLst/>
                        <a:latin typeface="+mn-lt"/>
                        <a:ea typeface="+mn-ea"/>
                        <a:cs typeface="+mn-cs"/>
                      </a:endParaRPr>
                    </a:p>
                  </a:txBody>
                  <a:tcPr/>
                </a:tc>
                <a:extLst>
                  <a:ext uri="{0D108BD9-81ED-4DB2-BD59-A6C34878D82A}">
                    <a16:rowId xmlns:a16="http://schemas.microsoft.com/office/drawing/2014/main" val="2176195676"/>
                  </a:ext>
                </a:extLst>
              </a:tr>
            </a:tbl>
          </a:graphicData>
        </a:graphic>
      </p:graphicFrame>
      <p:sp>
        <p:nvSpPr>
          <p:cNvPr id="8" name="TextBox 7">
            <a:extLst>
              <a:ext uri="{FF2B5EF4-FFF2-40B4-BE49-F238E27FC236}">
                <a16:creationId xmlns:a16="http://schemas.microsoft.com/office/drawing/2014/main" id="{C2D4F2AC-94C0-585E-FC47-4243B7C3232A}"/>
              </a:ext>
            </a:extLst>
          </p:cNvPr>
          <p:cNvSpPr txBox="1"/>
          <p:nvPr/>
        </p:nvSpPr>
        <p:spPr>
          <a:xfrm>
            <a:off x="3566702" y="5657850"/>
            <a:ext cx="5058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cs typeface="Calibri"/>
              </a:rPr>
              <a:t>Table XIII – Testing Summary and Results</a:t>
            </a:r>
            <a:endParaRPr lang="en-US" i="1" u="sng">
              <a:solidFill>
                <a:srgbClr val="003366"/>
              </a:solidFill>
              <a:ea typeface="Calibri"/>
              <a:cs typeface="Calibri"/>
            </a:endParaRPr>
          </a:p>
        </p:txBody>
      </p:sp>
      <p:sp>
        <p:nvSpPr>
          <p:cNvPr id="6" name="TextBox 5">
            <a:extLst>
              <a:ext uri="{FF2B5EF4-FFF2-40B4-BE49-F238E27FC236}">
                <a16:creationId xmlns:a16="http://schemas.microsoft.com/office/drawing/2014/main" id="{4BEB5528-5542-57CE-996C-0608E43BFE65}"/>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37</a:t>
            </a:r>
          </a:p>
        </p:txBody>
      </p:sp>
    </p:spTree>
    <p:extLst>
      <p:ext uri="{BB962C8B-B14F-4D97-AF65-F5344CB8AC3E}">
        <p14:creationId xmlns:p14="http://schemas.microsoft.com/office/powerpoint/2010/main" val="3691816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7F17D2-F962-3F1F-E821-9620357DDD2A}"/>
              </a:ext>
            </a:extLst>
          </p:cNvPr>
          <p:cNvSpPr txBox="1"/>
          <p:nvPr/>
        </p:nvSpPr>
        <p:spPr>
          <a:xfrm>
            <a:off x="719328" y="1770223"/>
            <a:ext cx="50585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Tables XIV &amp; XV – Customer Requirements Status (Left) and Engineering Requirements Status (Right)</a:t>
            </a:r>
            <a:endParaRPr lang="en-US" i="1" u="sng">
              <a:solidFill>
                <a:srgbClr val="003366"/>
              </a:solidFill>
              <a:ea typeface="Calibri"/>
              <a:cs typeface="Calibri"/>
            </a:endParaRPr>
          </a:p>
        </p:txBody>
      </p:sp>
      <p:graphicFrame>
        <p:nvGraphicFramePr>
          <p:cNvPr id="6" name="Table 5">
            <a:extLst>
              <a:ext uri="{FF2B5EF4-FFF2-40B4-BE49-F238E27FC236}">
                <a16:creationId xmlns:a16="http://schemas.microsoft.com/office/drawing/2014/main" id="{1D236B6D-D246-DC9B-FCB7-7FD7AAE78A39}"/>
              </a:ext>
            </a:extLst>
          </p:cNvPr>
          <p:cNvGraphicFramePr>
            <a:graphicFrameLocks noGrp="1"/>
          </p:cNvGraphicFramePr>
          <p:nvPr>
            <p:extLst>
              <p:ext uri="{D42A27DB-BD31-4B8C-83A1-F6EECF244321}">
                <p14:modId xmlns:p14="http://schemas.microsoft.com/office/powerpoint/2010/main" val="3959831610"/>
              </p:ext>
            </p:extLst>
          </p:nvPr>
        </p:nvGraphicFramePr>
        <p:xfrm>
          <a:off x="387097" y="146304"/>
          <a:ext cx="5291328" cy="1630680"/>
        </p:xfrm>
        <a:graphic>
          <a:graphicData uri="http://schemas.openxmlformats.org/drawingml/2006/table">
            <a:tbl>
              <a:tblPr/>
              <a:tblGrid>
                <a:gridCol w="1763776">
                  <a:extLst>
                    <a:ext uri="{9D8B030D-6E8A-4147-A177-3AD203B41FA5}">
                      <a16:colId xmlns:a16="http://schemas.microsoft.com/office/drawing/2014/main" val="680022548"/>
                    </a:ext>
                  </a:extLst>
                </a:gridCol>
                <a:gridCol w="1763776">
                  <a:extLst>
                    <a:ext uri="{9D8B030D-6E8A-4147-A177-3AD203B41FA5}">
                      <a16:colId xmlns:a16="http://schemas.microsoft.com/office/drawing/2014/main" val="2864877286"/>
                    </a:ext>
                  </a:extLst>
                </a:gridCol>
                <a:gridCol w="1763776">
                  <a:extLst>
                    <a:ext uri="{9D8B030D-6E8A-4147-A177-3AD203B41FA5}">
                      <a16:colId xmlns:a16="http://schemas.microsoft.com/office/drawing/2014/main" val="514379729"/>
                    </a:ext>
                  </a:extLst>
                </a:gridCol>
              </a:tblGrid>
              <a:tr h="209569">
                <a:tc>
                  <a:txBody>
                    <a:bodyPr/>
                    <a:lstStyle/>
                    <a:p>
                      <a:pPr algn="l" rtl="0" fontAlgn="base"/>
                      <a:r>
                        <a:rPr lang="en-US" sz="1100" b="1" i="0">
                          <a:effectLst/>
                          <a:latin typeface="Arial" panose="020B0604020202020204" pitchFamily="34" charset="0"/>
                        </a:rPr>
                        <a:t>Customer Requirements</a:t>
                      </a:r>
                      <a:r>
                        <a:rPr lang="en-US" sz="1100" b="0" i="0">
                          <a:effectLst/>
                          <a:latin typeface="Arial" panose="020B060402020202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1" i="0">
                          <a:effectLst/>
                          <a:latin typeface="Arial" panose="020B0604020202020204" pitchFamily="34" charset="0"/>
                        </a:rPr>
                        <a:t>CR Met? (Y/N)</a:t>
                      </a:r>
                      <a:r>
                        <a:rPr lang="en-US" sz="1100" b="0" i="0">
                          <a:effectLst/>
                          <a:latin typeface="Arial" panose="020B060402020202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1" i="0">
                          <a:solidFill>
                            <a:srgbClr val="000000"/>
                          </a:solidFill>
                          <a:effectLst/>
                          <a:latin typeface="Arial" panose="020B0604020202020204" pitchFamily="34" charset="0"/>
                        </a:rPr>
                        <a:t>Client Acceptable? (Y/N)</a:t>
                      </a:r>
                      <a:r>
                        <a:rPr lang="en-US" sz="1100" b="0" i="0">
                          <a:solidFill>
                            <a:srgbClr val="000000"/>
                          </a:solidFill>
                          <a:effectLst/>
                          <a:latin typeface="Arial" panose="020B060402020202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497700"/>
                  </a:ext>
                </a:extLst>
              </a:tr>
              <a:tr h="209569">
                <a:tc>
                  <a:txBody>
                    <a:bodyPr/>
                    <a:lstStyle/>
                    <a:p>
                      <a:pPr algn="l" rtl="0" fontAlgn="base"/>
                      <a:r>
                        <a:rPr lang="en-US" sz="1100" b="0" i="0">
                          <a:effectLst/>
                          <a:latin typeface="Arial" panose="020B0604020202020204" pitchFamily="34" charset="0"/>
                        </a:rPr>
                        <a:t>Fully 3D Printable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9518322"/>
                  </a:ext>
                </a:extLst>
              </a:tr>
              <a:tr h="209569">
                <a:tc>
                  <a:txBody>
                    <a:bodyPr/>
                    <a:lstStyle/>
                    <a:p>
                      <a:pPr algn="l" rtl="0" fontAlgn="base"/>
                      <a:r>
                        <a:rPr lang="en-US" sz="1100" b="0" i="0">
                          <a:effectLst/>
                          <a:latin typeface="Arial" panose="020B0604020202020204" pitchFamily="34" charset="0"/>
                        </a:rPr>
                        <a:t>Patient Safety Priority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440165"/>
                  </a:ext>
                </a:extLst>
              </a:tr>
              <a:tr h="209569">
                <a:tc>
                  <a:txBody>
                    <a:bodyPr/>
                    <a:lstStyle/>
                    <a:p>
                      <a:pPr algn="l" rtl="0" fontAlgn="base"/>
                      <a:r>
                        <a:rPr lang="en-US" sz="1100" b="0" i="0">
                          <a:effectLst/>
                          <a:latin typeface="Arial" panose="020B0604020202020204" pitchFamily="34" charset="0"/>
                        </a:rPr>
                        <a:t>Low Cost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9236684"/>
                  </a:ext>
                </a:extLst>
              </a:tr>
              <a:tr h="209569">
                <a:tc>
                  <a:txBody>
                    <a:bodyPr/>
                    <a:lstStyle/>
                    <a:p>
                      <a:pPr algn="l" rtl="0" fontAlgn="base"/>
                      <a:r>
                        <a:rPr lang="en-US" sz="1100" b="0" i="0">
                          <a:effectLst/>
                          <a:latin typeface="Arial" panose="020B0604020202020204" pitchFamily="34" charset="0"/>
                        </a:rPr>
                        <a:t>Ability to Measure Progress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a:solidFill>
                            <a:srgbClr val="000000"/>
                          </a:solidFill>
                          <a:effectLst/>
                          <a:latin typeface="Arial" panose="020B0604020202020204" pitchFamily="34" charset="0"/>
                        </a:rPr>
                        <a:t>Y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0435626"/>
                  </a:ext>
                </a:extLst>
              </a:tr>
            </a:tbl>
          </a:graphicData>
        </a:graphic>
      </p:graphicFrame>
      <p:graphicFrame>
        <p:nvGraphicFramePr>
          <p:cNvPr id="8" name="Table 7">
            <a:extLst>
              <a:ext uri="{FF2B5EF4-FFF2-40B4-BE49-F238E27FC236}">
                <a16:creationId xmlns:a16="http://schemas.microsoft.com/office/drawing/2014/main" id="{2D1D5C73-9220-60D3-11EC-032207E2BE8E}"/>
              </a:ext>
            </a:extLst>
          </p:cNvPr>
          <p:cNvGraphicFramePr>
            <a:graphicFrameLocks noGrp="1"/>
          </p:cNvGraphicFramePr>
          <p:nvPr>
            <p:extLst>
              <p:ext uri="{D42A27DB-BD31-4B8C-83A1-F6EECF244321}">
                <p14:modId xmlns:p14="http://schemas.microsoft.com/office/powerpoint/2010/main" val="471915188"/>
              </p:ext>
            </p:extLst>
          </p:nvPr>
        </p:nvGraphicFramePr>
        <p:xfrm>
          <a:off x="5830454" y="34636"/>
          <a:ext cx="6251690" cy="5440527"/>
        </p:xfrm>
        <a:graphic>
          <a:graphicData uri="http://schemas.openxmlformats.org/drawingml/2006/table">
            <a:tbl>
              <a:tblPr/>
              <a:tblGrid>
                <a:gridCol w="1091627">
                  <a:extLst>
                    <a:ext uri="{9D8B030D-6E8A-4147-A177-3AD203B41FA5}">
                      <a16:colId xmlns:a16="http://schemas.microsoft.com/office/drawing/2014/main" val="12879859"/>
                    </a:ext>
                  </a:extLst>
                </a:gridCol>
                <a:gridCol w="1052641">
                  <a:extLst>
                    <a:ext uri="{9D8B030D-6E8A-4147-A177-3AD203B41FA5}">
                      <a16:colId xmlns:a16="http://schemas.microsoft.com/office/drawing/2014/main" val="3244471280"/>
                    </a:ext>
                  </a:extLst>
                </a:gridCol>
                <a:gridCol w="1284228">
                  <a:extLst>
                    <a:ext uri="{9D8B030D-6E8A-4147-A177-3AD203B41FA5}">
                      <a16:colId xmlns:a16="http://schemas.microsoft.com/office/drawing/2014/main" val="1714195855"/>
                    </a:ext>
                  </a:extLst>
                </a:gridCol>
                <a:gridCol w="1167482">
                  <a:extLst>
                    <a:ext uri="{9D8B030D-6E8A-4147-A177-3AD203B41FA5}">
                      <a16:colId xmlns:a16="http://schemas.microsoft.com/office/drawing/2014/main" val="1212368140"/>
                    </a:ext>
                  </a:extLst>
                </a:gridCol>
                <a:gridCol w="1214182">
                  <a:extLst>
                    <a:ext uri="{9D8B030D-6E8A-4147-A177-3AD203B41FA5}">
                      <a16:colId xmlns:a16="http://schemas.microsoft.com/office/drawing/2014/main" val="2365844349"/>
                    </a:ext>
                  </a:extLst>
                </a:gridCol>
                <a:gridCol w="441530">
                  <a:extLst>
                    <a:ext uri="{9D8B030D-6E8A-4147-A177-3AD203B41FA5}">
                      <a16:colId xmlns:a16="http://schemas.microsoft.com/office/drawing/2014/main" val="1261711852"/>
                    </a:ext>
                  </a:extLst>
                </a:gridCol>
              </a:tblGrid>
              <a:tr h="456615">
                <a:tc>
                  <a:txBody>
                    <a:bodyPr/>
                    <a:lstStyle/>
                    <a:p>
                      <a:pPr algn="l" rtl="0" fontAlgn="base"/>
                      <a:r>
                        <a:rPr lang="en-US" sz="700" b="1" i="0" dirty="0">
                          <a:effectLst/>
                          <a:latin typeface="Arial"/>
                        </a:rPr>
                        <a:t>Engineering Requirements</a:t>
                      </a:r>
                      <a:r>
                        <a:rPr lang="en-US" sz="700" b="0" i="0" dirty="0">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700" b="1" i="0" dirty="0">
                          <a:effectLst/>
                          <a:latin typeface="Arial"/>
                        </a:rPr>
                        <a:t>Target</a:t>
                      </a:r>
                      <a:r>
                        <a:rPr lang="en-US" sz="700" b="0" i="0" dirty="0">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700" b="1" i="0" dirty="0">
                          <a:effectLst/>
                          <a:latin typeface="Arial"/>
                        </a:rPr>
                        <a:t>Tolerance</a:t>
                      </a:r>
                      <a:r>
                        <a:rPr lang="en-US" sz="700" b="0" i="0" dirty="0">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700" b="1" i="0" dirty="0">
                          <a:effectLst/>
                          <a:latin typeface="Arial"/>
                        </a:rPr>
                        <a:t>Measured/</a:t>
                      </a:r>
                      <a:r>
                        <a:rPr lang="en-US" sz="700" b="0" i="0" dirty="0">
                          <a:effectLst/>
                          <a:latin typeface="Arial"/>
                        </a:rPr>
                        <a:t> </a:t>
                      </a:r>
                      <a:endParaRPr lang="en-US" sz="1100" b="0" i="0" dirty="0">
                        <a:effectLst/>
                        <a:latin typeface="Arial"/>
                      </a:endParaRPr>
                    </a:p>
                    <a:p>
                      <a:pPr algn="l" rtl="0" fontAlgn="base"/>
                      <a:r>
                        <a:rPr lang="en-US" sz="700" b="1" i="0" dirty="0">
                          <a:effectLst/>
                          <a:latin typeface="Arial"/>
                        </a:rPr>
                        <a:t>Calculated Value</a:t>
                      </a:r>
                      <a:r>
                        <a:rPr lang="en-US" sz="700" b="0" i="0" dirty="0">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700" b="1" i="0" dirty="0">
                          <a:effectLst/>
                          <a:latin typeface="Arial"/>
                        </a:rPr>
                        <a:t>CR Met? (Y/N)</a:t>
                      </a:r>
                      <a:r>
                        <a:rPr lang="en-US" sz="700" b="0" i="0" dirty="0">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700" b="1" i="0" dirty="0">
                          <a:solidFill>
                            <a:srgbClr val="000000"/>
                          </a:solidFill>
                          <a:effectLst/>
                          <a:latin typeface="Arial"/>
                        </a:rPr>
                        <a:t>Client Acceptable? (Y/N)</a:t>
                      </a:r>
                      <a:r>
                        <a:rPr lang="en-US" sz="700" b="0" i="0" dirty="0">
                          <a:solidFill>
                            <a:srgbClr val="000000"/>
                          </a:solidFill>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1382134"/>
                  </a:ext>
                </a:extLst>
              </a:tr>
              <a:tr h="445479">
                <a:tc>
                  <a:txBody>
                    <a:bodyPr/>
                    <a:lstStyle/>
                    <a:p>
                      <a:pPr algn="l" rtl="0" fontAlgn="base"/>
                      <a:r>
                        <a:rPr lang="en-US" sz="1100" b="0" i="0" dirty="0">
                          <a:effectLst/>
                          <a:latin typeface="Arial"/>
                        </a:rPr>
                        <a:t>Ease of Printing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1 Print Job for entire device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N/A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r>
                        <a:rPr lang="en-US" sz="1100" b="0" i="0" dirty="0">
                          <a:effectLst/>
                          <a:latin typeface="Arial"/>
                        </a:rPr>
                        <a:t>N/A </a:t>
                      </a:r>
                      <a:endParaRPr lang="en-US" sz="1100" dirty="0">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1905364"/>
                  </a:ext>
                </a:extLst>
              </a:tr>
              <a:tr h="1837597">
                <a:tc>
                  <a:txBody>
                    <a:bodyPr/>
                    <a:lstStyle/>
                    <a:p>
                      <a:pPr algn="l" rtl="0" fontAlgn="base"/>
                      <a:r>
                        <a:rPr lang="en-US" sz="1100" b="0" i="0" dirty="0">
                          <a:effectLst/>
                          <a:latin typeface="Arial"/>
                        </a:rPr>
                        <a:t>Durable and Flexible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200" b="0" i="0" u="none" strike="noStrike" noProof="0">
                          <a:solidFill>
                            <a:srgbClr val="003366"/>
                          </a:solidFill>
                          <a:effectLst/>
                          <a:latin typeface="Arial"/>
                        </a:rPr>
                        <a:t>Mouthpiece: Failure within 60 N  </a:t>
                      </a:r>
                      <a:endParaRPr lang="en-US" sz="1100" b="0" i="0" dirty="0">
                        <a:effectLst/>
                        <a:latin typeface="Arial"/>
                      </a:endParaRPr>
                    </a:p>
                    <a:p>
                      <a:pPr lvl="0" algn="l">
                        <a:lnSpc>
                          <a:spcPct val="100000"/>
                        </a:lnSpc>
                        <a:spcBef>
                          <a:spcPts val="0"/>
                        </a:spcBef>
                        <a:spcAft>
                          <a:spcPts val="0"/>
                        </a:spcAft>
                        <a:buNone/>
                      </a:pPr>
                      <a:r>
                        <a:rPr lang="en-US" sz="1200" b="0" i="0" u="none" strike="noStrike" noProof="0" dirty="0">
                          <a:solidFill>
                            <a:srgbClr val="003366"/>
                          </a:solidFill>
                          <a:effectLst/>
                          <a:latin typeface="Arial"/>
                        </a:rPr>
                        <a:t>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Spring: Failure within 5 N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Gear Tooth:</a:t>
                      </a:r>
                      <a:r>
                        <a:rPr lang="en-US" sz="1200" b="0" i="0" u="none" strike="noStrike" noProof="0" dirty="0">
                          <a:solidFill>
                            <a:srgbClr val="003366"/>
                          </a:solidFill>
                          <a:effectLst/>
                        </a:rPr>
                        <a:t>  </a:t>
                      </a:r>
                      <a:br>
                        <a:rPr lang="en-US" sz="1200" b="0" i="0" u="none" strike="noStrike" noProof="0" dirty="0">
                          <a:solidFill>
                            <a:srgbClr val="003366"/>
                          </a:solidFill>
                          <a:effectLst/>
                        </a:rPr>
                      </a:br>
                      <a:r>
                        <a:rPr lang="en-US" sz="1200" b="0" i="0" u="none" strike="noStrike" noProof="0" dirty="0">
                          <a:solidFill>
                            <a:srgbClr val="003366"/>
                          </a:solidFill>
                          <a:effectLst/>
                        </a:rPr>
                        <a:t>Failure within 60 N  </a:t>
                      </a:r>
                      <a:endParaRPr lang="en-US" dirty="0"/>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200" b="0" i="0" u="none" strike="noStrike" noProof="0">
                          <a:solidFill>
                            <a:srgbClr val="003366"/>
                          </a:solidFill>
                          <a:effectLst/>
                          <a:latin typeface="Arial"/>
                        </a:rPr>
                        <a:t>Mouthpiece: +/- 5 N  </a:t>
                      </a:r>
                      <a:endParaRPr lang="en-US"/>
                    </a:p>
                    <a:p>
                      <a:pPr lvl="0" algn="l">
                        <a:lnSpc>
                          <a:spcPct val="100000"/>
                        </a:lnSpc>
                        <a:spcBef>
                          <a:spcPts val="0"/>
                        </a:spcBef>
                        <a:spcAft>
                          <a:spcPts val="0"/>
                        </a:spcAft>
                        <a:buNone/>
                      </a:pPr>
                      <a:r>
                        <a:rPr lang="en-US" sz="1200" b="0" i="0" u="none" strike="noStrike" noProof="0" dirty="0">
                          <a:solidFill>
                            <a:srgbClr val="003366"/>
                          </a:solidFill>
                          <a:effectLst/>
                          <a:latin typeface="Arial"/>
                        </a:rPr>
                        <a:t>Spring: +/- 2 N  </a:t>
                      </a:r>
                      <a:endParaRPr lang="en-US" dirty="0"/>
                    </a:p>
                    <a:p>
                      <a:pPr lvl="0" algn="l">
                        <a:lnSpc>
                          <a:spcPct val="100000"/>
                        </a:lnSpc>
                        <a:spcBef>
                          <a:spcPts val="0"/>
                        </a:spcBef>
                        <a:spcAft>
                          <a:spcPts val="0"/>
                        </a:spcAft>
                        <a:buNone/>
                      </a:pPr>
                      <a:r>
                        <a:rPr lang="en-US" sz="1200" b="0" i="0" u="none" strike="noStrike" noProof="0">
                          <a:solidFill>
                            <a:srgbClr val="003366"/>
                          </a:solidFill>
                          <a:effectLst/>
                          <a:latin typeface="Arial"/>
                        </a:rPr>
                        <a:t>Gear Tooth: +/- 5 N  </a:t>
                      </a:r>
                      <a:endParaRPr lang="en-US"/>
                    </a:p>
                    <a:p>
                      <a:pPr lvl="0" algn="l">
                        <a:buNone/>
                      </a:pP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200" b="0" i="0" u="none" strike="noStrike" noProof="0">
                          <a:solidFill>
                            <a:srgbClr val="003366"/>
                          </a:solidFill>
                          <a:effectLst/>
                          <a:latin typeface="Arial"/>
                        </a:rPr>
                        <a:t>Mouthpiece: 55.4 N  </a:t>
                      </a:r>
                      <a:endParaRPr lang="en-US" sz="1100" b="0" i="0" dirty="0">
                        <a:effectLst/>
                        <a:latin typeface="Arial"/>
                      </a:endParaRPr>
                    </a:p>
                    <a:p>
                      <a:pPr lvl="0" algn="l">
                        <a:lnSpc>
                          <a:spcPct val="100000"/>
                        </a:lnSpc>
                        <a:spcBef>
                          <a:spcPts val="0"/>
                        </a:spcBef>
                        <a:spcAft>
                          <a:spcPts val="0"/>
                        </a:spcAft>
                        <a:buNone/>
                      </a:pPr>
                      <a:r>
                        <a:rPr lang="en-US" sz="1200" b="0" i="0" u="none" strike="noStrike" noProof="0" dirty="0">
                          <a:solidFill>
                            <a:srgbClr val="003366"/>
                          </a:solidFill>
                          <a:effectLst/>
                          <a:latin typeface="Arial"/>
                        </a:rPr>
                        <a:t>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Spring: 7 N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Gear Tooth: -   </a:t>
                      </a:r>
                      <a:endParaRPr lang="en-US" dirty="0"/>
                    </a:p>
                    <a:p>
                      <a:pPr lvl="0" algn="l">
                        <a:buNone/>
                      </a:pP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US" sz="1200" b="0" i="0" u="none" strike="noStrike" noProof="0" dirty="0">
                          <a:solidFill>
                            <a:srgbClr val="003366"/>
                          </a:solidFill>
                          <a:effectLst/>
                          <a:latin typeface="Arial"/>
                        </a:rPr>
                        <a:t>Mouthpiece: Y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Spring: Y   </a:t>
                      </a:r>
                      <a:endParaRPr lang="en-US" dirty="0"/>
                    </a:p>
                    <a:p>
                      <a:pPr lvl="0" algn="l">
                        <a:lnSpc>
                          <a:spcPct val="100000"/>
                        </a:lnSpc>
                        <a:spcBef>
                          <a:spcPts val="0"/>
                        </a:spcBef>
                        <a:spcAft>
                          <a:spcPts val="0"/>
                        </a:spcAft>
                        <a:buNone/>
                      </a:pPr>
                      <a:r>
                        <a:rPr lang="en-US" sz="1200" b="0" i="0" u="none" strike="noStrike" noProof="0" dirty="0">
                          <a:solidFill>
                            <a:srgbClr val="003366"/>
                          </a:solidFill>
                          <a:effectLst/>
                          <a:latin typeface="Arial"/>
                        </a:rPr>
                        <a:t>  </a:t>
                      </a:r>
                      <a:endParaRPr lang="en-US" dirty="0"/>
                    </a:p>
                    <a:p>
                      <a:pPr lvl="0" algn="l">
                        <a:buNone/>
                      </a:pPr>
                      <a:r>
                        <a:rPr lang="en-US" sz="1200" b="0" i="0" u="none" strike="noStrike" noProof="0" dirty="0">
                          <a:solidFill>
                            <a:srgbClr val="003366"/>
                          </a:solidFill>
                          <a:effectLst/>
                          <a:latin typeface="Arial"/>
                        </a:rPr>
                        <a:t>Gear Tooth: N  </a:t>
                      </a:r>
                      <a:endParaRPr lang="en-US" sz="1200" u="none" strike="noStrike" noProof="0" dirty="0">
                        <a:solidFill>
                          <a:srgbClr val="003366"/>
                        </a:solidFil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0665168"/>
                  </a:ext>
                </a:extLst>
              </a:tr>
              <a:tr h="1392116">
                <a:tc>
                  <a:txBody>
                    <a:bodyPr/>
                    <a:lstStyle/>
                    <a:p>
                      <a:pPr algn="l" rtl="0" fontAlgn="base"/>
                      <a:r>
                        <a:rPr lang="en-US" sz="1100" b="0" i="0" dirty="0">
                          <a:effectLst/>
                          <a:latin typeface="Arial"/>
                        </a:rPr>
                        <a:t>Easily Reproducible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Tested between multiple FDM printers, no issues regarding functionality or tolerances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Tolerancing: +/- 0.5 mm </a:t>
                      </a:r>
                    </a:p>
                    <a:p>
                      <a:pPr algn="l" rtl="0" fontAlgn="base"/>
                      <a:r>
                        <a:rPr lang="en-US" sz="1100" b="0" i="0" dirty="0">
                          <a:effectLst/>
                          <a:latin typeface="Arial"/>
                        </a:rPr>
                        <a:t>Functionality: </a:t>
                      </a:r>
                    </a:p>
                    <a:p>
                      <a:pPr algn="l" rtl="0" fontAlgn="base"/>
                      <a:r>
                        <a:rPr lang="en-US" sz="1100" b="0" i="0" dirty="0">
                          <a:effectLst/>
                          <a:latin typeface="Arial"/>
                        </a:rPr>
                        <a:t>Fully functional with no slippage or alignment issues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r>
                        <a:rPr lang="en-US" sz="1100" b="0" i="0" dirty="0">
                          <a:effectLst/>
                          <a:latin typeface="Arial"/>
                        </a:rPr>
                        <a:t>N/A </a:t>
                      </a:r>
                      <a:endParaRPr lang="en-US" sz="1100" dirty="0">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9451199"/>
                  </a:ext>
                </a:extLst>
              </a:tr>
              <a:tr h="1225065">
                <a:tc>
                  <a:txBody>
                    <a:bodyPr/>
                    <a:lstStyle/>
                    <a:p>
                      <a:pPr algn="l" rtl="0" fontAlgn="base"/>
                      <a:r>
                        <a:rPr lang="en-US" sz="1100" b="0" i="0" dirty="0">
                          <a:effectLst/>
                          <a:latin typeface="Arial"/>
                        </a:rPr>
                        <a:t>Built In Measurement System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Ensure accurate measurement for built in ruler and spring compressions</a:t>
                      </a:r>
                      <a:r>
                        <a:rPr lang="en-US" sz="1100" b="0" i="0" dirty="0">
                          <a:solidFill>
                            <a:srgbClr val="FFFFFF"/>
                          </a:solidFill>
                          <a:effectLst/>
                          <a:latin typeface="Arial"/>
                        </a:rPr>
                        <a:t>.  </a:t>
                      </a:r>
                      <a:endParaRPr lang="en-US" sz="1100" b="0" i="0" dirty="0">
                        <a:effectLst/>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Tolerance for Ruler:  </a:t>
                      </a:r>
                    </a:p>
                    <a:p>
                      <a:pPr algn="l" rtl="0" fontAlgn="base"/>
                      <a:r>
                        <a:rPr lang="en-US" sz="1100" b="0" i="0" dirty="0">
                          <a:effectLst/>
                          <a:latin typeface="Arial"/>
                        </a:rPr>
                        <a:t>+/- 0.5 mm </a:t>
                      </a:r>
                    </a:p>
                    <a:p>
                      <a:pPr algn="l" rtl="0" fontAlgn="base"/>
                      <a:r>
                        <a:rPr lang="en-US" sz="1100" b="0" i="0" dirty="0">
                          <a:effectLst/>
                          <a:latin typeface="Arial"/>
                        </a:rPr>
                        <a:t>Tolerance for compression: </a:t>
                      </a:r>
                    </a:p>
                    <a:p>
                      <a:pPr algn="l" rtl="0" fontAlgn="base"/>
                      <a:r>
                        <a:rPr lang="en-US" sz="1100" b="0" i="0" dirty="0">
                          <a:effectLst/>
                          <a:latin typeface="Arial"/>
                        </a:rPr>
                        <a:t>+/- 0.5 N </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Ruler: +/- 0.39m </a:t>
                      </a:r>
                    </a:p>
                    <a:p>
                      <a:pPr algn="l" rtl="0" fontAlgn="base"/>
                      <a:endParaRPr lang="en-US" sz="1100" b="0" i="0" dirty="0">
                        <a:effectLst/>
                        <a:latin typeface="Arial"/>
                      </a:endParaRPr>
                    </a:p>
                    <a:p>
                      <a:pPr algn="l" rtl="0" fontAlgn="base"/>
                      <a:r>
                        <a:rPr lang="en-US" sz="1100" b="0" i="0" dirty="0">
                          <a:effectLst/>
                          <a:latin typeface="Arial"/>
                        </a:rPr>
                        <a:t>Spring: +/- 0.15 N</a:t>
                      </a:r>
                      <a:endParaRPr lang="en-US" sz="1100" dirty="0">
                        <a:latin typeface="Arial"/>
                      </a:endParaRP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effectLst/>
                          <a:latin typeface="Arial"/>
                        </a:rPr>
                        <a:t>Y</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rtl="0" fontAlgn="base"/>
                      <a:r>
                        <a:rPr lang="en-US" sz="1100" b="0" i="0" dirty="0">
                          <a:solidFill>
                            <a:srgbClr val="000000"/>
                          </a:solidFill>
                          <a:effectLst/>
                          <a:latin typeface="Arial"/>
                        </a:rPr>
                        <a:t>Y</a:t>
                      </a:r>
                    </a:p>
                  </a:txBody>
                  <a:tcPr marL="56232" marR="56232" marT="28116" marB="2811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784852"/>
                  </a:ext>
                </a:extLst>
              </a:tr>
            </a:tbl>
          </a:graphicData>
        </a:graphic>
      </p:graphicFrame>
      <p:pic>
        <p:nvPicPr>
          <p:cNvPr id="1026" name="Picture 2">
            <a:extLst>
              <a:ext uri="{FF2B5EF4-FFF2-40B4-BE49-F238E27FC236}">
                <a16:creationId xmlns:a16="http://schemas.microsoft.com/office/drawing/2014/main" id="{0C94BDEC-408D-B704-566A-27C8012117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7652" y="2628022"/>
            <a:ext cx="2510217" cy="2540783"/>
          </a:xfrm>
          <a:prstGeom prst="rect">
            <a:avLst/>
          </a:prstGeom>
          <a:noFill/>
          <a:ln w="1270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4E624D-22B7-68EA-9131-E9BE594B4BA1}"/>
              </a:ext>
            </a:extLst>
          </p:cNvPr>
          <p:cNvSpPr txBox="1"/>
          <p:nvPr/>
        </p:nvSpPr>
        <p:spPr>
          <a:xfrm>
            <a:off x="1389507" y="5197832"/>
            <a:ext cx="32865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33 - Mouthpiece After Failure</a:t>
            </a:r>
            <a:endParaRPr lang="en-US" i="1" u="sng">
              <a:solidFill>
                <a:srgbClr val="003366"/>
              </a:solidFill>
              <a:ea typeface="Calibri"/>
              <a:cs typeface="Calibri"/>
            </a:endParaRPr>
          </a:p>
        </p:txBody>
      </p:sp>
      <p:sp>
        <p:nvSpPr>
          <p:cNvPr id="3" name="TextBox 2">
            <a:extLst>
              <a:ext uri="{FF2B5EF4-FFF2-40B4-BE49-F238E27FC236}">
                <a16:creationId xmlns:a16="http://schemas.microsoft.com/office/drawing/2014/main" id="{AD11F417-75F2-5ECB-252D-9A9398E798B9}"/>
              </a:ext>
            </a:extLst>
          </p:cNvPr>
          <p:cNvSpPr txBox="1"/>
          <p:nvPr/>
        </p:nvSpPr>
        <p:spPr>
          <a:xfrm>
            <a:off x="10921569" y="6489842"/>
            <a:ext cx="12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38</a:t>
            </a:r>
          </a:p>
        </p:txBody>
      </p:sp>
    </p:spTree>
    <p:extLst>
      <p:ext uri="{BB962C8B-B14F-4D97-AF65-F5344CB8AC3E}">
        <p14:creationId xmlns:p14="http://schemas.microsoft.com/office/powerpoint/2010/main" val="2746742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F161CD8-060F-0845-ADCE-18E63851CE6A}"/>
              </a:ext>
            </a:extLst>
          </p:cNvPr>
          <p:cNvSpPr>
            <a:spLocks noGrp="1"/>
          </p:cNvSpPr>
          <p:nvPr>
            <p:ph sz="half" idx="2"/>
          </p:nvPr>
        </p:nvSpPr>
        <p:spPr>
          <a:xfrm>
            <a:off x="235433" y="1525595"/>
            <a:ext cx="4660116" cy="4882345"/>
          </a:xfrm>
        </p:spPr>
        <p:txBody>
          <a:bodyPr vert="horz" lIns="91440" tIns="45720" rIns="91440" bIns="45720" rtlCol="0" anchor="t">
            <a:normAutofit/>
          </a:bodyPr>
          <a:lstStyle/>
          <a:p>
            <a:pPr marL="0" indent="0">
              <a:buNone/>
            </a:pPr>
            <a:r>
              <a:rPr lang="en-US" b="1">
                <a:latin typeface="Arial"/>
                <a:cs typeface="Arial"/>
              </a:rPr>
              <a:t>Benchmarking</a:t>
            </a:r>
            <a:endParaRPr lang="en-US" b="1"/>
          </a:p>
          <a:p>
            <a:pPr marL="0" indent="0">
              <a:buNone/>
            </a:pPr>
            <a:r>
              <a:rPr lang="en-US" sz="2000" u="sng" err="1">
                <a:latin typeface="Arial"/>
                <a:cs typeface="Arial"/>
              </a:rPr>
              <a:t>TheraBite</a:t>
            </a:r>
            <a:r>
              <a:rPr lang="en-US" sz="2000">
                <a:latin typeface="Arial"/>
                <a:cs typeface="Arial"/>
              </a:rPr>
              <a:t>: $579.99</a:t>
            </a:r>
            <a:endParaRPr lang="en-US" sz="2000"/>
          </a:p>
          <a:p>
            <a:r>
              <a:rPr lang="en-US" sz="2000">
                <a:latin typeface="Arial"/>
                <a:cs typeface="Arial"/>
              </a:rPr>
              <a:t>Adjustable with replacement bite pads</a:t>
            </a:r>
            <a:endParaRPr lang="en-US" sz="2000"/>
          </a:p>
          <a:p>
            <a:pPr marL="0" indent="0">
              <a:buNone/>
            </a:pPr>
            <a:endParaRPr lang="en-US" sz="2000" b="1"/>
          </a:p>
          <a:p>
            <a:pPr>
              <a:buNone/>
            </a:pPr>
            <a:r>
              <a:rPr lang="en-US" sz="2000" u="sng">
                <a:latin typeface="Arial"/>
                <a:cs typeface="Arial"/>
              </a:rPr>
              <a:t>UNIQUE</a:t>
            </a:r>
            <a:r>
              <a:rPr lang="en-US" sz="2000">
                <a:latin typeface="Arial"/>
                <a:cs typeface="Arial"/>
              </a:rPr>
              <a:t>: $24</a:t>
            </a:r>
          </a:p>
          <a:p>
            <a:pPr marL="342900" indent="-342900"/>
            <a:r>
              <a:rPr lang="en-US" sz="2000">
                <a:latin typeface="Arial"/>
                <a:cs typeface="Arial"/>
              </a:rPr>
              <a:t>Extremely painful but more affordable</a:t>
            </a:r>
          </a:p>
          <a:p>
            <a:pPr>
              <a:buNone/>
            </a:pPr>
            <a:endParaRPr lang="en-US" sz="2000">
              <a:latin typeface="Arial"/>
              <a:cs typeface="Arial"/>
            </a:endParaRPr>
          </a:p>
          <a:p>
            <a:pPr>
              <a:buNone/>
            </a:pPr>
            <a:r>
              <a:rPr lang="en-US" sz="2000" u="sng">
                <a:latin typeface="Arial"/>
                <a:cs typeface="Arial"/>
              </a:rPr>
              <a:t>In house Trismus Device</a:t>
            </a:r>
          </a:p>
          <a:p>
            <a:pPr marL="342900" indent="-342900"/>
            <a:r>
              <a:rPr lang="en-US" sz="2000">
                <a:latin typeface="Arial"/>
                <a:cs typeface="Arial"/>
              </a:rPr>
              <a:t>Non-reusable but low cost</a:t>
            </a:r>
          </a:p>
          <a:p>
            <a:pPr marL="342900" indent="-342900"/>
            <a:r>
              <a:rPr lang="en-US" sz="2000">
                <a:latin typeface="Arial"/>
                <a:cs typeface="Arial"/>
              </a:rPr>
              <a:t>Created by clinician</a:t>
            </a:r>
          </a:p>
          <a:p>
            <a:pPr>
              <a:buNone/>
            </a:pPr>
            <a:endParaRPr lang="en-US" sz="2000">
              <a:latin typeface="Arial"/>
              <a:cs typeface="Arial"/>
            </a:endParaRPr>
          </a:p>
          <a:p>
            <a:pPr>
              <a:buNone/>
            </a:pPr>
            <a:endParaRPr lang="en-US" sz="2000">
              <a:latin typeface="Arial"/>
              <a:cs typeface="Arial"/>
            </a:endParaRPr>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a:xfrm>
            <a:off x="3865880" y="334645"/>
            <a:ext cx="4450080" cy="979013"/>
          </a:xfrm>
        </p:spPr>
        <p:txBody>
          <a:bodyPr>
            <a:normAutofit/>
          </a:bodyPr>
          <a:lstStyle/>
          <a:p>
            <a:pPr algn="l"/>
            <a:r>
              <a:rPr lang="en-US" sz="4600">
                <a:latin typeface="Arial"/>
                <a:cs typeface="Arial"/>
              </a:rPr>
              <a:t>Benchmarking</a:t>
            </a:r>
            <a:endParaRPr lang="en-US" sz="4600" b="1">
              <a:latin typeface="Arial"/>
              <a:cs typeface="Arial"/>
            </a:endParaRPr>
          </a:p>
        </p:txBody>
      </p:sp>
      <p:pic>
        <p:nvPicPr>
          <p:cNvPr id="2" name="Picture 1" descr="A blue and white device with text overlay&#10;&#10;Description automatically generated">
            <a:extLst>
              <a:ext uri="{FF2B5EF4-FFF2-40B4-BE49-F238E27FC236}">
                <a16:creationId xmlns:a16="http://schemas.microsoft.com/office/drawing/2014/main" id="{0093C0E0-7463-3551-8C8D-41ED3A1C641D}"/>
              </a:ext>
            </a:extLst>
          </p:cNvPr>
          <p:cNvPicPr>
            <a:picLocks noChangeAspect="1"/>
          </p:cNvPicPr>
          <p:nvPr/>
        </p:nvPicPr>
        <p:blipFill>
          <a:blip r:embed="rId2"/>
          <a:stretch>
            <a:fillRect/>
          </a:stretch>
        </p:blipFill>
        <p:spPr>
          <a:xfrm>
            <a:off x="4895243" y="1498451"/>
            <a:ext cx="3625074" cy="1962496"/>
          </a:xfrm>
          <a:prstGeom prst="rect">
            <a:avLst/>
          </a:prstGeom>
          <a:ln w="28575">
            <a:solidFill>
              <a:schemeClr val="tx1"/>
            </a:solidFill>
          </a:ln>
        </p:spPr>
      </p:pic>
      <p:pic>
        <p:nvPicPr>
          <p:cNvPr id="5" name="Picture 4" descr="Head &amp; Neck Cancer Rehab">
            <a:extLst>
              <a:ext uri="{FF2B5EF4-FFF2-40B4-BE49-F238E27FC236}">
                <a16:creationId xmlns:a16="http://schemas.microsoft.com/office/drawing/2014/main" id="{7605A2D4-1200-6AFB-77BD-D8073E7B2B38}"/>
              </a:ext>
            </a:extLst>
          </p:cNvPr>
          <p:cNvPicPr>
            <a:picLocks noChangeAspect="1"/>
          </p:cNvPicPr>
          <p:nvPr/>
        </p:nvPicPr>
        <p:blipFill>
          <a:blip r:embed="rId3"/>
          <a:stretch>
            <a:fillRect/>
          </a:stretch>
        </p:blipFill>
        <p:spPr>
          <a:xfrm>
            <a:off x="4897640" y="3969287"/>
            <a:ext cx="3620325" cy="2149598"/>
          </a:xfrm>
          <a:prstGeom prst="rect">
            <a:avLst/>
          </a:prstGeom>
          <a:ln w="28575">
            <a:solidFill>
              <a:schemeClr val="tx1"/>
            </a:solidFill>
          </a:ln>
        </p:spPr>
      </p:pic>
      <p:pic>
        <p:nvPicPr>
          <p:cNvPr id="6" name="Picture 5" descr="UNIQUE mouth opening exercise device for oral submucous fibrosis Gujarat India">
            <a:extLst>
              <a:ext uri="{FF2B5EF4-FFF2-40B4-BE49-F238E27FC236}">
                <a16:creationId xmlns:a16="http://schemas.microsoft.com/office/drawing/2014/main" id="{2D90CD3C-55D1-D965-E4B2-D615C903BB12}"/>
              </a:ext>
            </a:extLst>
          </p:cNvPr>
          <p:cNvPicPr>
            <a:picLocks noChangeAspect="1"/>
          </p:cNvPicPr>
          <p:nvPr/>
        </p:nvPicPr>
        <p:blipFill rotWithShape="1">
          <a:blip r:embed="rId4"/>
          <a:srcRect t="20779" b="24415"/>
          <a:stretch/>
        </p:blipFill>
        <p:spPr>
          <a:xfrm>
            <a:off x="8868168" y="2557759"/>
            <a:ext cx="3279206" cy="1806564"/>
          </a:xfrm>
          <a:prstGeom prst="rect">
            <a:avLst/>
          </a:prstGeom>
          <a:ln w="28575">
            <a:solidFill>
              <a:schemeClr val="tx1"/>
            </a:solidFill>
          </a:ln>
        </p:spPr>
      </p:pic>
      <p:sp>
        <p:nvSpPr>
          <p:cNvPr id="10" name="TextBox 9">
            <a:extLst>
              <a:ext uri="{FF2B5EF4-FFF2-40B4-BE49-F238E27FC236}">
                <a16:creationId xmlns:a16="http://schemas.microsoft.com/office/drawing/2014/main" id="{7E4E9A63-9C01-40C3-BFD8-6ACDF2BCEB64}"/>
              </a:ext>
            </a:extLst>
          </p:cNvPr>
          <p:cNvSpPr txBox="1"/>
          <p:nvPr/>
        </p:nvSpPr>
        <p:spPr>
          <a:xfrm>
            <a:off x="9344259" y="4360275"/>
            <a:ext cx="2328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4 - UNIQUE Trismus</a:t>
            </a:r>
            <a:endParaRPr lang="en-US" i="1" u="sng"/>
          </a:p>
        </p:txBody>
      </p:sp>
      <p:sp>
        <p:nvSpPr>
          <p:cNvPr id="11" name="TextBox 10">
            <a:extLst>
              <a:ext uri="{FF2B5EF4-FFF2-40B4-BE49-F238E27FC236}">
                <a16:creationId xmlns:a16="http://schemas.microsoft.com/office/drawing/2014/main" id="{AB01CB9C-F908-7078-2593-E837C7C4A5EA}"/>
              </a:ext>
            </a:extLst>
          </p:cNvPr>
          <p:cNvSpPr txBox="1"/>
          <p:nvPr/>
        </p:nvSpPr>
        <p:spPr>
          <a:xfrm>
            <a:off x="5925488" y="3457368"/>
            <a:ext cx="1738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2 - Therabite</a:t>
            </a:r>
          </a:p>
        </p:txBody>
      </p:sp>
      <p:sp>
        <p:nvSpPr>
          <p:cNvPr id="12" name="TextBox 11">
            <a:extLst>
              <a:ext uri="{FF2B5EF4-FFF2-40B4-BE49-F238E27FC236}">
                <a16:creationId xmlns:a16="http://schemas.microsoft.com/office/drawing/2014/main" id="{6693D054-4BA8-883E-0828-8DB8C51A2A13}"/>
              </a:ext>
            </a:extLst>
          </p:cNvPr>
          <p:cNvSpPr txBox="1"/>
          <p:nvPr/>
        </p:nvSpPr>
        <p:spPr>
          <a:xfrm>
            <a:off x="5504799" y="6121829"/>
            <a:ext cx="24060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3 - In-house Trismus</a:t>
            </a:r>
            <a:endParaRPr lang="en-US" i="1" u="sng"/>
          </a:p>
        </p:txBody>
      </p:sp>
      <p:sp>
        <p:nvSpPr>
          <p:cNvPr id="4" name="TextBox 3">
            <a:extLst>
              <a:ext uri="{FF2B5EF4-FFF2-40B4-BE49-F238E27FC236}">
                <a16:creationId xmlns:a16="http://schemas.microsoft.com/office/drawing/2014/main" id="{F4403A66-B000-4DE3-DE41-5E985D8C7DD0}"/>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Cassina: 3</a:t>
            </a:r>
          </a:p>
        </p:txBody>
      </p:sp>
    </p:spTree>
    <p:extLst>
      <p:ext uri="{BB962C8B-B14F-4D97-AF65-F5344CB8AC3E}">
        <p14:creationId xmlns:p14="http://schemas.microsoft.com/office/powerpoint/2010/main" val="180746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99473EE-38A8-CAE4-DABF-2449AC142255}"/>
              </a:ext>
            </a:extLst>
          </p:cNvPr>
          <p:cNvSpPr>
            <a:spLocks noGrp="1"/>
          </p:cNvSpPr>
          <p:nvPr>
            <p:ph type="title"/>
          </p:nvPr>
        </p:nvSpPr>
        <p:spPr>
          <a:xfrm>
            <a:off x="838200" y="365125"/>
            <a:ext cx="9667461" cy="979013"/>
          </a:xfrm>
        </p:spPr>
        <p:txBody>
          <a:bodyPr/>
          <a:lstStyle/>
          <a:p>
            <a:r>
              <a:rPr lang="en-US"/>
              <a:t>Ex.1: Mouthpiece Bending Results</a:t>
            </a:r>
          </a:p>
        </p:txBody>
      </p:sp>
      <p:sp>
        <p:nvSpPr>
          <p:cNvPr id="5" name="TextBox 4">
            <a:extLst>
              <a:ext uri="{FF2B5EF4-FFF2-40B4-BE49-F238E27FC236}">
                <a16:creationId xmlns:a16="http://schemas.microsoft.com/office/drawing/2014/main" id="{CF100A8D-D98C-B1A0-A4A3-EA2A58127459}"/>
              </a:ext>
            </a:extLst>
          </p:cNvPr>
          <p:cNvSpPr txBox="1"/>
          <p:nvPr/>
        </p:nvSpPr>
        <p:spPr>
          <a:xfrm>
            <a:off x="1768292" y="4727478"/>
            <a:ext cx="33863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I – Mouthpieces After Failure</a:t>
            </a:r>
            <a:endParaRPr lang="en-US" i="1" u="sng">
              <a:solidFill>
                <a:srgbClr val="003366"/>
              </a:solidFill>
              <a:ea typeface="Calibri"/>
              <a:cs typeface="Calibri"/>
            </a:endParaRPr>
          </a:p>
        </p:txBody>
      </p:sp>
      <p:pic>
        <p:nvPicPr>
          <p:cNvPr id="3074" name="Picture 2">
            <a:extLst>
              <a:ext uri="{FF2B5EF4-FFF2-40B4-BE49-F238E27FC236}">
                <a16:creationId xmlns:a16="http://schemas.microsoft.com/office/drawing/2014/main" id="{48B74FAD-D185-7E85-54D7-4EAD04B1A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67" y="1654683"/>
            <a:ext cx="273367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6EA573D-847E-685F-4AD0-4C5192CAADCB}"/>
              </a:ext>
            </a:extLst>
          </p:cNvPr>
          <p:cNvPicPr>
            <a:picLocks noChangeAspect="1"/>
          </p:cNvPicPr>
          <p:nvPr/>
        </p:nvPicPr>
        <p:blipFill>
          <a:blip r:embed="rId3" cstate="print">
            <a:extLst>
              <a:ext uri="{28A0092B-C50C-407E-A947-70E740481C1C}">
                <a14:useLocalDpi xmlns:a14="http://schemas.microsoft.com/office/drawing/2010/main" val="0"/>
              </a:ext>
            </a:extLst>
          </a:blip>
          <a:srcRect t="21898"/>
          <a:stretch/>
        </p:blipFill>
        <p:spPr>
          <a:xfrm>
            <a:off x="8764430" y="1654683"/>
            <a:ext cx="2813209" cy="3717848"/>
          </a:xfrm>
          <a:prstGeom prst="rect">
            <a:avLst/>
          </a:prstGeom>
          <a:ln w="12700">
            <a:solidFill>
              <a:schemeClr val="tx1"/>
            </a:solidFill>
          </a:ln>
        </p:spPr>
      </p:pic>
      <p:pic>
        <p:nvPicPr>
          <p:cNvPr id="3" name="Picture 2">
            <a:extLst>
              <a:ext uri="{FF2B5EF4-FFF2-40B4-BE49-F238E27FC236}">
                <a16:creationId xmlns:a16="http://schemas.microsoft.com/office/drawing/2014/main" id="{55AFB05F-5092-E7B7-8F66-848AFE4347F3}"/>
              </a:ext>
            </a:extLst>
          </p:cNvPr>
          <p:cNvPicPr>
            <a:picLocks noChangeAspect="1"/>
          </p:cNvPicPr>
          <p:nvPr/>
        </p:nvPicPr>
        <p:blipFill>
          <a:blip r:embed="rId4" cstate="print">
            <a:extLst>
              <a:ext uri="{28A0092B-C50C-407E-A947-70E740481C1C}">
                <a14:useLocalDpi xmlns:a14="http://schemas.microsoft.com/office/drawing/2010/main" val="0"/>
              </a:ext>
            </a:extLst>
          </a:blip>
          <a:srcRect l="11205" r="13142"/>
          <a:stretch/>
        </p:blipFill>
        <p:spPr>
          <a:xfrm>
            <a:off x="3461456" y="1654683"/>
            <a:ext cx="3263458" cy="2762250"/>
          </a:xfrm>
          <a:prstGeom prst="rect">
            <a:avLst/>
          </a:prstGeom>
          <a:ln w="12700">
            <a:solidFill>
              <a:schemeClr val="tx1">
                <a:lumMod val="50000"/>
              </a:schemeClr>
            </a:solidFill>
          </a:ln>
        </p:spPr>
      </p:pic>
      <p:sp>
        <p:nvSpPr>
          <p:cNvPr id="7" name="TextBox 6">
            <a:extLst>
              <a:ext uri="{FF2B5EF4-FFF2-40B4-BE49-F238E27FC236}">
                <a16:creationId xmlns:a16="http://schemas.microsoft.com/office/drawing/2014/main" id="{A1307559-9EA5-AEEE-9265-267FF98FB2E5}"/>
              </a:ext>
            </a:extLst>
          </p:cNvPr>
          <p:cNvSpPr txBox="1"/>
          <p:nvPr/>
        </p:nvSpPr>
        <p:spPr>
          <a:xfrm>
            <a:off x="8868240" y="5372531"/>
            <a:ext cx="26055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II – Mouthpieces Test</a:t>
            </a:r>
            <a:endParaRPr lang="en-US" i="1" u="sng">
              <a:solidFill>
                <a:srgbClr val="003366"/>
              </a:solidFill>
              <a:ea typeface="Calibri"/>
              <a:cs typeface="Calibri"/>
            </a:endParaRPr>
          </a:p>
        </p:txBody>
      </p:sp>
      <p:sp>
        <p:nvSpPr>
          <p:cNvPr id="8" name="TextBox 7">
            <a:extLst>
              <a:ext uri="{FF2B5EF4-FFF2-40B4-BE49-F238E27FC236}">
                <a16:creationId xmlns:a16="http://schemas.microsoft.com/office/drawing/2014/main" id="{1125DE17-3DBA-D00E-AD78-D1E69610887D}"/>
              </a:ext>
            </a:extLst>
          </p:cNvPr>
          <p:cNvSpPr txBox="1"/>
          <p:nvPr/>
        </p:nvSpPr>
        <p:spPr>
          <a:xfrm>
            <a:off x="10871200" y="6488668"/>
            <a:ext cx="13208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Nathan: 39</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333B4F5-275B-26CB-8D21-419E11A36F3C}"/>
                  </a:ext>
                </a:extLst>
              </p:cNvPr>
              <p:cNvSpPr txBox="1"/>
              <p:nvPr/>
            </p:nvSpPr>
            <p:spPr>
              <a:xfrm>
                <a:off x="1647228" y="5187518"/>
                <a:ext cx="3628454" cy="1582356"/>
              </a:xfrm>
              <a:prstGeom prst="rect">
                <a:avLst/>
              </a:prstGeom>
              <a:noFill/>
            </p:spPr>
            <p:txBody>
              <a:bodyPr wrap="square" lIns="0" tIns="0" rIns="0" bIns="0" rtlCol="0">
                <a:spAutoFit/>
              </a:bodyPr>
              <a:lstStyle/>
              <a:p>
                <a:pPr algn="ctr"/>
                <a:r>
                  <a:rPr lang="en-US" b="0" i="1">
                    <a:latin typeface="Cambria Math" panose="02040503050406030204" pitchFamily="18" charset="0"/>
                  </a:rPr>
                  <a:t>Equations Used and Variables: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𝑎</m:t>
                      </m:r>
                    </m:oMath>
                  </m:oMathPara>
                </a14:m>
                <a:endParaRPr lang="en-US" b="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0" smtClean="0">
                          <a:latin typeface="Cambria Math" panose="02040503050406030204" pitchFamily="18" charset="0"/>
                        </a:rPr>
                        <m:t>9.81</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m</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den>
                      </m:f>
                    </m:oMath>
                  </m:oMathPara>
                </a14:m>
                <a:endParaRPr lang="en-US" b="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m</m:t>
                      </m:r>
                      <m:r>
                        <a:rPr lang="en-US" b="0" i="0" smtClean="0">
                          <a:latin typeface="Cambria Math" panose="02040503050406030204" pitchFamily="18" charset="0"/>
                        </a:rPr>
                        <m:t> </m:t>
                      </m:r>
                      <m:r>
                        <a:rPr lang="en-US" b="0" i="1" smtClean="0">
                          <a:latin typeface="Cambria Math" panose="02040503050406030204" pitchFamily="18" charset="0"/>
                        </a:rPr>
                        <m:t>=</m:t>
                      </m:r>
                      <m:r>
                        <a:rPr lang="en-US" b="0" i="0" smtClean="0">
                          <a:latin typeface="Cambria Math" panose="02040503050406030204" pitchFamily="18" charset="0"/>
                        </a:rPr>
                        <m:t>5.8 </m:t>
                      </m:r>
                      <m:r>
                        <a:rPr lang="en-US" b="0" i="1" smtClean="0">
                          <a:latin typeface="Cambria Math" panose="02040503050406030204" pitchFamily="18" charset="0"/>
                        </a:rPr>
                        <m:t>𝑘𝑔</m:t>
                      </m:r>
                    </m:oMath>
                  </m:oMathPara>
                </a14:m>
                <a:endParaRPr lang="en-US" b="0"/>
              </a:p>
              <a:p>
                <a:pPr algn="ctr"/>
                <a:r>
                  <a:rPr lang="en-US"/>
                  <a:t>Failure Point: 55.4 N</a:t>
                </a:r>
              </a:p>
            </p:txBody>
          </p:sp>
        </mc:Choice>
        <mc:Fallback>
          <p:sp>
            <p:nvSpPr>
              <p:cNvPr id="9" name="TextBox 8">
                <a:extLst>
                  <a:ext uri="{FF2B5EF4-FFF2-40B4-BE49-F238E27FC236}">
                    <a16:creationId xmlns:a16="http://schemas.microsoft.com/office/drawing/2014/main" id="{0333B4F5-275B-26CB-8D21-419E11A36F3C}"/>
                  </a:ext>
                </a:extLst>
              </p:cNvPr>
              <p:cNvSpPr txBox="1">
                <a:spLocks noRot="1" noChangeAspect="1" noMove="1" noResize="1" noEditPoints="1" noAdjustHandles="1" noChangeArrowheads="1" noChangeShapeType="1" noTextEdit="1"/>
              </p:cNvSpPr>
              <p:nvPr/>
            </p:nvSpPr>
            <p:spPr>
              <a:xfrm>
                <a:off x="1647228" y="5187518"/>
                <a:ext cx="3628454" cy="1582356"/>
              </a:xfrm>
              <a:prstGeom prst="rect">
                <a:avLst/>
              </a:prstGeom>
              <a:blipFill>
                <a:blip r:embed="rId5"/>
                <a:stretch>
                  <a:fillRect t="-5385" b="-7692"/>
                </a:stretch>
              </a:blipFill>
            </p:spPr>
            <p:txBody>
              <a:bodyPr/>
              <a:lstStyle/>
              <a:p>
                <a:r>
                  <a:rPr lang="en-US">
                    <a:noFill/>
                  </a:rPr>
                  <a:t> </a:t>
                </a:r>
              </a:p>
            </p:txBody>
          </p:sp>
        </mc:Fallback>
      </mc:AlternateContent>
    </p:spTree>
    <p:extLst>
      <p:ext uri="{BB962C8B-B14F-4D97-AF65-F5344CB8AC3E}">
        <p14:creationId xmlns:p14="http://schemas.microsoft.com/office/powerpoint/2010/main" val="2155897756"/>
      </p:ext>
    </p:extLst>
  </p:cSld>
  <p:clrMapOvr>
    <a:masterClrMapping/>
  </p:clrMapOvr>
  <mc:AlternateContent xmlns:mc="http://schemas.openxmlformats.org/markup-compatibility/2006">
    <mc:Choice xmlns:p14="http://schemas.microsoft.com/office/powerpoint/2010/main" Requires="p14">
      <p:transition spd="slow" p14:dur="2000" advTm="1182"/>
    </mc:Choice>
    <mc:Fallback>
      <p:transition spd="slow" advTm="118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machine&#10;&#10;Description automatically generated">
            <a:extLst>
              <a:ext uri="{FF2B5EF4-FFF2-40B4-BE49-F238E27FC236}">
                <a16:creationId xmlns:a16="http://schemas.microsoft.com/office/drawing/2014/main" id="{5853FE59-B426-E54D-DB89-D5AE41077F10}"/>
              </a:ext>
            </a:extLst>
          </p:cNvPr>
          <p:cNvPicPr>
            <a:picLocks noGrp="1" noChangeAspect="1"/>
          </p:cNvPicPr>
          <p:nvPr>
            <p:ph idx="1"/>
          </p:nvPr>
        </p:nvPicPr>
        <p:blipFill>
          <a:blip r:embed="rId3"/>
          <a:srcRect l="18703" t="12452" r="19202" b="17816"/>
          <a:stretch/>
        </p:blipFill>
        <p:spPr>
          <a:xfrm>
            <a:off x="8493154" y="2096714"/>
            <a:ext cx="2754715" cy="4020395"/>
          </a:xfrm>
        </p:spPr>
      </p:pic>
      <p:sp>
        <p:nvSpPr>
          <p:cNvPr id="3" name="Title 2">
            <a:extLst>
              <a:ext uri="{FF2B5EF4-FFF2-40B4-BE49-F238E27FC236}">
                <a16:creationId xmlns:a16="http://schemas.microsoft.com/office/drawing/2014/main" id="{43C6E148-4DF6-9A71-D836-9CF4113EB960}"/>
              </a:ext>
            </a:extLst>
          </p:cNvPr>
          <p:cNvSpPr>
            <a:spLocks noGrp="1"/>
          </p:cNvSpPr>
          <p:nvPr>
            <p:ph type="title"/>
          </p:nvPr>
        </p:nvSpPr>
        <p:spPr/>
        <p:txBody>
          <a:bodyPr/>
          <a:lstStyle/>
          <a:p>
            <a:r>
              <a:rPr lang="en-US">
                <a:latin typeface="Arial"/>
                <a:cs typeface="Arial"/>
              </a:rPr>
              <a:t>Ex.2: Spring Elongation Testing</a:t>
            </a:r>
            <a:endParaRPr lang="en-US"/>
          </a:p>
        </p:txBody>
      </p:sp>
      <p:sp>
        <p:nvSpPr>
          <p:cNvPr id="5" name="TextBox 4">
            <a:extLst>
              <a:ext uri="{FF2B5EF4-FFF2-40B4-BE49-F238E27FC236}">
                <a16:creationId xmlns:a16="http://schemas.microsoft.com/office/drawing/2014/main" id="{EBE7CECF-0E3E-EB2D-6F73-91D5FCD391EB}"/>
              </a:ext>
            </a:extLst>
          </p:cNvPr>
          <p:cNvSpPr txBox="1"/>
          <p:nvPr/>
        </p:nvSpPr>
        <p:spPr>
          <a:xfrm>
            <a:off x="3063955" y="6484562"/>
            <a:ext cx="60817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III – Spring Elongation Procedure (Static to Failure)</a:t>
            </a:r>
            <a:endParaRPr lang="en-US" i="1" u="sng">
              <a:solidFill>
                <a:srgbClr val="003366"/>
              </a:solidFill>
              <a:ea typeface="Calibri"/>
              <a:cs typeface="Calibri"/>
            </a:endParaRPr>
          </a:p>
        </p:txBody>
      </p:sp>
      <p:pic>
        <p:nvPicPr>
          <p:cNvPr id="6" name="Picture 5" descr="A machine with a spiral&#10;&#10;Description automatically generated">
            <a:extLst>
              <a:ext uri="{FF2B5EF4-FFF2-40B4-BE49-F238E27FC236}">
                <a16:creationId xmlns:a16="http://schemas.microsoft.com/office/drawing/2014/main" id="{9C6961D5-0929-EDF6-6FA4-D315C544B2BB}"/>
              </a:ext>
            </a:extLst>
          </p:cNvPr>
          <p:cNvPicPr>
            <a:picLocks noChangeAspect="1"/>
          </p:cNvPicPr>
          <p:nvPr/>
        </p:nvPicPr>
        <p:blipFill>
          <a:blip r:embed="rId4"/>
          <a:srcRect l="17848" t="23027" r="10511" b="29146"/>
          <a:stretch/>
        </p:blipFill>
        <p:spPr>
          <a:xfrm>
            <a:off x="4443868" y="2289975"/>
            <a:ext cx="3312530" cy="3635522"/>
          </a:xfrm>
          <a:prstGeom prst="rect">
            <a:avLst/>
          </a:prstGeom>
        </p:spPr>
      </p:pic>
      <p:pic>
        <p:nvPicPr>
          <p:cNvPr id="7" name="Picture 6" descr="A metal object with a spiral&#10;&#10;Description automatically generated">
            <a:extLst>
              <a:ext uri="{FF2B5EF4-FFF2-40B4-BE49-F238E27FC236}">
                <a16:creationId xmlns:a16="http://schemas.microsoft.com/office/drawing/2014/main" id="{16E89A7C-4AE4-962E-635A-E3B3062103AF}"/>
              </a:ext>
            </a:extLst>
          </p:cNvPr>
          <p:cNvPicPr>
            <a:picLocks noChangeAspect="1"/>
          </p:cNvPicPr>
          <p:nvPr/>
        </p:nvPicPr>
        <p:blipFill>
          <a:blip r:embed="rId5"/>
          <a:srcRect l="34063" t="17810" r="5141" b="18680"/>
          <a:stretch/>
        </p:blipFill>
        <p:spPr>
          <a:xfrm>
            <a:off x="1044094" y="1928192"/>
            <a:ext cx="2758831" cy="4355558"/>
          </a:xfrm>
          <a:prstGeom prst="rect">
            <a:avLst/>
          </a:prstGeom>
        </p:spPr>
      </p:pic>
      <p:sp>
        <p:nvSpPr>
          <p:cNvPr id="8" name="TextBox 7">
            <a:extLst>
              <a:ext uri="{FF2B5EF4-FFF2-40B4-BE49-F238E27FC236}">
                <a16:creationId xmlns:a16="http://schemas.microsoft.com/office/drawing/2014/main" id="{EBE0BF02-A273-60BB-8671-F7E315D2CD32}"/>
              </a:ext>
            </a:extLst>
          </p:cNvPr>
          <p:cNvSpPr txBox="1"/>
          <p:nvPr/>
        </p:nvSpPr>
        <p:spPr>
          <a:xfrm>
            <a:off x="11128248" y="6489842"/>
            <a:ext cx="10637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Calibri"/>
                <a:cs typeface="Calibri"/>
              </a:rPr>
              <a:t>Shilo</a:t>
            </a:r>
            <a:r>
              <a:rPr lang="en-US" b="1" dirty="0">
                <a:ea typeface="Calibri"/>
                <a:cs typeface="Calibri"/>
              </a:rPr>
              <a:t>: 40</a:t>
            </a:r>
          </a:p>
        </p:txBody>
      </p:sp>
    </p:spTree>
    <p:extLst>
      <p:ext uri="{BB962C8B-B14F-4D97-AF65-F5344CB8AC3E}">
        <p14:creationId xmlns:p14="http://schemas.microsoft.com/office/powerpoint/2010/main" val="307043081"/>
      </p:ext>
    </p:extLst>
  </p:cSld>
  <p:clrMapOvr>
    <a:masterClrMapping/>
  </p:clrMapOvr>
  <mc:AlternateContent xmlns:mc="http://schemas.openxmlformats.org/markup-compatibility/2006">
    <mc:Choice xmlns:p14="http://schemas.microsoft.com/office/powerpoint/2010/main" Requires="p14">
      <p:transition spd="slow" p14:dur="2000" advTm="1353"/>
    </mc:Choice>
    <mc:Fallback>
      <p:transition spd="slow" advTm="135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98D3D-1B81-3DCC-089B-4784B91B20A6}"/>
              </a:ext>
            </a:extLst>
          </p:cNvPr>
          <p:cNvSpPr>
            <a:spLocks noGrp="1"/>
          </p:cNvSpPr>
          <p:nvPr>
            <p:ph type="title"/>
          </p:nvPr>
        </p:nvSpPr>
        <p:spPr/>
        <p:txBody>
          <a:bodyPr/>
          <a:lstStyle/>
          <a:p>
            <a:r>
              <a:rPr lang="en-US">
                <a:latin typeface="Arial"/>
                <a:cs typeface="Arial"/>
              </a:rPr>
              <a:t>Spring Elongation Results</a:t>
            </a:r>
            <a:endParaRPr lang="en-US"/>
          </a:p>
        </p:txBody>
      </p:sp>
      <p:sp>
        <p:nvSpPr>
          <p:cNvPr id="6" name="TextBox 5">
            <a:extLst>
              <a:ext uri="{FF2B5EF4-FFF2-40B4-BE49-F238E27FC236}">
                <a16:creationId xmlns:a16="http://schemas.microsoft.com/office/drawing/2014/main" id="{1CEA8768-C1B0-A957-583E-DFE16EC74F5E}"/>
              </a:ext>
            </a:extLst>
          </p:cNvPr>
          <p:cNvSpPr txBox="1"/>
          <p:nvPr/>
        </p:nvSpPr>
        <p:spPr>
          <a:xfrm>
            <a:off x="2042698" y="6126232"/>
            <a:ext cx="43739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IV – Spring Elongation Test (Sample 1)</a:t>
            </a:r>
            <a:endParaRPr lang="en-US" i="1" u="sng">
              <a:solidFill>
                <a:srgbClr val="003366"/>
              </a:solidFill>
              <a:ea typeface="Calibri"/>
              <a:cs typeface="Calibri"/>
            </a:endParaRPr>
          </a:p>
        </p:txBody>
      </p:sp>
      <p:sp>
        <p:nvSpPr>
          <p:cNvPr id="8" name="TextBox 7">
            <a:extLst>
              <a:ext uri="{FF2B5EF4-FFF2-40B4-BE49-F238E27FC236}">
                <a16:creationId xmlns:a16="http://schemas.microsoft.com/office/drawing/2014/main" id="{3E35681C-B3FC-3677-352E-94B616A2CFE5}"/>
              </a:ext>
            </a:extLst>
          </p:cNvPr>
          <p:cNvSpPr txBox="1"/>
          <p:nvPr/>
        </p:nvSpPr>
        <p:spPr>
          <a:xfrm>
            <a:off x="11085063" y="6495564"/>
            <a:ext cx="11069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Calibri"/>
                <a:cs typeface="Calibri"/>
              </a:rPr>
              <a:t>Shilo</a:t>
            </a:r>
            <a:r>
              <a:rPr lang="en-US" b="1" dirty="0">
                <a:ea typeface="Calibri"/>
                <a:cs typeface="Calibri"/>
              </a:rPr>
              <a:t>: 41</a:t>
            </a:r>
          </a:p>
        </p:txBody>
      </p:sp>
      <p:graphicFrame>
        <p:nvGraphicFramePr>
          <p:cNvPr id="10" name="Table 9">
            <a:extLst>
              <a:ext uri="{FF2B5EF4-FFF2-40B4-BE49-F238E27FC236}">
                <a16:creationId xmlns:a16="http://schemas.microsoft.com/office/drawing/2014/main" id="{4CA37E89-D14A-A7B1-28A1-8877FC96CC13}"/>
              </a:ext>
            </a:extLst>
          </p:cNvPr>
          <p:cNvGraphicFramePr>
            <a:graphicFrameLocks noGrp="1"/>
          </p:cNvGraphicFramePr>
          <p:nvPr/>
        </p:nvGraphicFramePr>
        <p:xfrm>
          <a:off x="8046720" y="1859280"/>
          <a:ext cx="2463722" cy="3743325"/>
        </p:xfrm>
        <a:graphic>
          <a:graphicData uri="http://schemas.openxmlformats.org/drawingml/2006/table">
            <a:tbl>
              <a:tblPr bandRow="1">
                <a:tableStyleId>{C083E6E3-FA7D-4D7B-A595-EF9225AFEA82}</a:tableStyleId>
              </a:tblPr>
              <a:tblGrid>
                <a:gridCol w="1231861">
                  <a:extLst>
                    <a:ext uri="{9D8B030D-6E8A-4147-A177-3AD203B41FA5}">
                      <a16:colId xmlns:a16="http://schemas.microsoft.com/office/drawing/2014/main" val="3343262899"/>
                    </a:ext>
                  </a:extLst>
                </a:gridCol>
                <a:gridCol w="1231861">
                  <a:extLst>
                    <a:ext uri="{9D8B030D-6E8A-4147-A177-3AD203B41FA5}">
                      <a16:colId xmlns:a16="http://schemas.microsoft.com/office/drawing/2014/main" val="3818710030"/>
                    </a:ext>
                  </a:extLst>
                </a:gridCol>
              </a:tblGrid>
              <a:tr h="321186">
                <a:tc gridSpan="2">
                  <a:txBody>
                    <a:bodyPr/>
                    <a:lstStyle/>
                    <a:p>
                      <a:pPr algn="ctr" fontAlgn="b"/>
                      <a:r>
                        <a:rPr lang="en-US" sz="2400" u="none" strike="noStrike">
                          <a:solidFill>
                            <a:srgbClr val="000000"/>
                          </a:solidFill>
                          <a:effectLst/>
                        </a:rPr>
                        <a:t>Spring Elongation Testing</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marL="0" marR="0" marT="0" marB="0" horzOverflow="overflow"/>
                </a:tc>
                <a:extLst>
                  <a:ext uri="{0D108BD9-81ED-4DB2-BD59-A6C34878D82A}">
                    <a16:rowId xmlns:a16="http://schemas.microsoft.com/office/drawing/2014/main" val="2216778314"/>
                  </a:ext>
                </a:extLst>
              </a:tr>
              <a:tr h="321186">
                <a:tc>
                  <a:txBody>
                    <a:bodyPr/>
                    <a:lstStyle/>
                    <a:p>
                      <a:pPr algn="ctr" fontAlgn="ctr"/>
                      <a:r>
                        <a:rPr lang="en-US" sz="2400" u="none" strike="noStrike">
                          <a:solidFill>
                            <a:srgbClr val="000000"/>
                          </a:solidFill>
                          <a:effectLst/>
                        </a:rPr>
                        <a:t>Sample</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Force (N)</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45562320"/>
                  </a:ext>
                </a:extLst>
              </a:tr>
              <a:tr h="321186">
                <a:tc>
                  <a:txBody>
                    <a:bodyPr/>
                    <a:lstStyle/>
                    <a:p>
                      <a:pPr algn="ctr" fontAlgn="ctr"/>
                      <a:r>
                        <a:rPr lang="en-US" sz="2400" u="none" strike="noStrike">
                          <a:solidFill>
                            <a:srgbClr val="000000"/>
                          </a:solidFill>
                          <a:effectLst/>
                        </a:rPr>
                        <a:t>1</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69033682"/>
                  </a:ext>
                </a:extLst>
              </a:tr>
              <a:tr h="321186">
                <a:tc>
                  <a:txBody>
                    <a:bodyPr/>
                    <a:lstStyle/>
                    <a:p>
                      <a:pPr algn="ctr" fontAlgn="ctr"/>
                      <a:r>
                        <a:rPr lang="en-US" sz="2400" u="none" strike="noStrike">
                          <a:solidFill>
                            <a:srgbClr val="000000"/>
                          </a:solidFill>
                          <a:effectLst/>
                        </a:rPr>
                        <a:t>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6.2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89466823"/>
                  </a:ext>
                </a:extLst>
              </a:tr>
              <a:tr h="321186">
                <a:tc>
                  <a:txBody>
                    <a:bodyPr/>
                    <a:lstStyle/>
                    <a:p>
                      <a:pPr algn="ctr" fontAlgn="ctr"/>
                      <a:r>
                        <a:rPr lang="en-US" sz="2400" u="none" strike="noStrike">
                          <a:solidFill>
                            <a:srgbClr val="000000"/>
                          </a:solidFill>
                          <a:effectLst/>
                        </a:rPr>
                        <a:t>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2919391"/>
                  </a:ext>
                </a:extLst>
              </a:tr>
              <a:tr h="321186">
                <a:tc>
                  <a:txBody>
                    <a:bodyPr/>
                    <a:lstStyle/>
                    <a:p>
                      <a:pPr algn="ctr" fontAlgn="ctr"/>
                      <a:r>
                        <a:rPr lang="en-US" sz="2400" u="none" strike="noStrike">
                          <a:solidFill>
                            <a:srgbClr val="000000"/>
                          </a:solidFill>
                          <a:effectLst/>
                        </a:rPr>
                        <a:t>4</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53930497"/>
                  </a:ext>
                </a:extLst>
              </a:tr>
              <a:tr h="321186">
                <a:tc>
                  <a:txBody>
                    <a:bodyPr/>
                    <a:lstStyle/>
                    <a:p>
                      <a:pPr algn="ctr" fontAlgn="ctr"/>
                      <a:r>
                        <a:rPr lang="en-US" sz="2400" u="none" strike="noStrike">
                          <a:solidFill>
                            <a:srgbClr val="000000"/>
                          </a:solidFill>
                          <a:effectLst/>
                        </a:rPr>
                        <a:t>5</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2014337"/>
                  </a:ext>
                </a:extLst>
              </a:tr>
              <a:tr h="321186">
                <a:tc>
                  <a:txBody>
                    <a:bodyPr/>
                    <a:lstStyle/>
                    <a:p>
                      <a:pPr algn="ctr" fontAlgn="ctr"/>
                      <a:r>
                        <a:rPr lang="en-US" sz="2400" u="none" strike="noStrike">
                          <a:solidFill>
                            <a:srgbClr val="000000"/>
                          </a:solidFill>
                          <a:effectLst/>
                        </a:rPr>
                        <a:t>6</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95433186"/>
                  </a:ext>
                </a:extLst>
              </a:tr>
              <a:tr h="344129">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81874556"/>
                  </a:ext>
                </a:extLst>
              </a:tr>
            </a:tbl>
          </a:graphicData>
        </a:graphic>
      </p:graphicFrame>
      <p:pic>
        <p:nvPicPr>
          <p:cNvPr id="11" name="Picture 10" descr="A graph with green dots&#10;&#10;Description automatically generated">
            <a:extLst>
              <a:ext uri="{FF2B5EF4-FFF2-40B4-BE49-F238E27FC236}">
                <a16:creationId xmlns:a16="http://schemas.microsoft.com/office/drawing/2014/main" id="{EB12AB4D-6460-9EC3-301D-05BB28BC0CCD}"/>
              </a:ext>
            </a:extLst>
          </p:cNvPr>
          <p:cNvPicPr>
            <a:picLocks noChangeAspect="1"/>
          </p:cNvPicPr>
          <p:nvPr/>
        </p:nvPicPr>
        <p:blipFill>
          <a:blip r:embed="rId2"/>
          <a:stretch>
            <a:fillRect/>
          </a:stretch>
        </p:blipFill>
        <p:spPr>
          <a:xfrm>
            <a:off x="1733536" y="1544320"/>
            <a:ext cx="4996209" cy="4409440"/>
          </a:xfrm>
          <a:prstGeom prst="rect">
            <a:avLst/>
          </a:prstGeom>
        </p:spPr>
      </p:pic>
      <p:sp>
        <p:nvSpPr>
          <p:cNvPr id="7" name="TextBox 3">
            <a:extLst>
              <a:ext uri="{FF2B5EF4-FFF2-40B4-BE49-F238E27FC236}">
                <a16:creationId xmlns:a16="http://schemas.microsoft.com/office/drawing/2014/main" id="{037CFC80-AA53-A49D-E1C4-9F4271E67102}"/>
              </a:ext>
            </a:extLst>
          </p:cNvPr>
          <p:cNvSpPr txBox="1"/>
          <p:nvPr/>
        </p:nvSpPr>
        <p:spPr>
          <a:xfrm>
            <a:off x="7218680" y="5951153"/>
            <a:ext cx="409448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u="sng" dirty="0">
                <a:cs typeface="Calibri"/>
              </a:rPr>
              <a:t>Table X – Spring Elongation Failure Loads</a:t>
            </a:r>
            <a:endParaRPr lang="en-US" i="1" u="sng" dirty="0">
              <a:solidFill>
                <a:srgbClr val="003366"/>
              </a:solidFill>
              <a:ea typeface="Calibri"/>
              <a:cs typeface="Calibri"/>
            </a:endParaRPr>
          </a:p>
        </p:txBody>
      </p:sp>
    </p:spTree>
    <p:extLst>
      <p:ext uri="{BB962C8B-B14F-4D97-AF65-F5344CB8AC3E}">
        <p14:creationId xmlns:p14="http://schemas.microsoft.com/office/powerpoint/2010/main" val="2934421775"/>
      </p:ext>
    </p:extLst>
  </p:cSld>
  <p:clrMapOvr>
    <a:masterClrMapping/>
  </p:clrMapOvr>
  <mc:AlternateContent xmlns:mc="http://schemas.openxmlformats.org/markup-compatibility/2006">
    <mc:Choice xmlns:p14="http://schemas.microsoft.com/office/powerpoint/2010/main" Requires="p14">
      <p:transition spd="slow" p14:dur="2000" advTm="1304"/>
    </mc:Choice>
    <mc:Fallback>
      <p:transition spd="slow" advTm="130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99AA5-BC9F-577A-D83D-13A5FBA52BFE}"/>
              </a:ext>
            </a:extLst>
          </p:cNvPr>
          <p:cNvSpPr>
            <a:spLocks noGrp="1"/>
          </p:cNvSpPr>
          <p:nvPr>
            <p:ph type="title"/>
          </p:nvPr>
        </p:nvSpPr>
        <p:spPr/>
        <p:txBody>
          <a:bodyPr/>
          <a:lstStyle/>
          <a:p>
            <a:r>
              <a:rPr lang="en-US">
                <a:latin typeface="Arial"/>
                <a:cs typeface="Arial"/>
              </a:rPr>
              <a:t>Spring Elongation Results</a:t>
            </a:r>
            <a:endParaRPr lang="en-US"/>
          </a:p>
        </p:txBody>
      </p:sp>
      <p:pic>
        <p:nvPicPr>
          <p:cNvPr id="6" name="Content Placeholder 5">
            <a:extLst>
              <a:ext uri="{FF2B5EF4-FFF2-40B4-BE49-F238E27FC236}">
                <a16:creationId xmlns:a16="http://schemas.microsoft.com/office/drawing/2014/main" id="{12A8EA80-BB09-8019-721C-64FFBAC0A8C3}"/>
              </a:ext>
            </a:extLst>
          </p:cNvPr>
          <p:cNvPicPr>
            <a:picLocks noGrp="1" noChangeAspect="1"/>
          </p:cNvPicPr>
          <p:nvPr>
            <p:ph idx="1"/>
          </p:nvPr>
        </p:nvPicPr>
        <p:blipFill>
          <a:blip r:embed="rId2"/>
          <a:stretch>
            <a:fillRect/>
          </a:stretch>
        </p:blipFill>
        <p:spPr>
          <a:xfrm>
            <a:off x="529624" y="1686615"/>
            <a:ext cx="7138478" cy="4805625"/>
          </a:xfrm>
        </p:spPr>
      </p:pic>
      <p:sp>
        <p:nvSpPr>
          <p:cNvPr id="4" name="TextBox 3">
            <a:extLst>
              <a:ext uri="{FF2B5EF4-FFF2-40B4-BE49-F238E27FC236}">
                <a16:creationId xmlns:a16="http://schemas.microsoft.com/office/drawing/2014/main" id="{35DE68D5-D2C0-9081-FCE8-8C8C44F6DB5A}"/>
              </a:ext>
            </a:extLst>
          </p:cNvPr>
          <p:cNvSpPr txBox="1"/>
          <p:nvPr/>
        </p:nvSpPr>
        <p:spPr>
          <a:xfrm>
            <a:off x="11269333"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Calibri"/>
                <a:cs typeface="Calibri"/>
              </a:rPr>
              <a:t>Shilo</a:t>
            </a:r>
            <a:r>
              <a:rPr lang="en-US" b="1" dirty="0">
                <a:ea typeface="Calibri"/>
                <a:cs typeface="Calibri"/>
              </a:rPr>
              <a:t>: 42</a:t>
            </a:r>
          </a:p>
        </p:txBody>
      </p:sp>
      <p:graphicFrame>
        <p:nvGraphicFramePr>
          <p:cNvPr id="7" name="Table 6">
            <a:extLst>
              <a:ext uri="{FF2B5EF4-FFF2-40B4-BE49-F238E27FC236}">
                <a16:creationId xmlns:a16="http://schemas.microsoft.com/office/drawing/2014/main" id="{F1A16DF7-CE35-6CF5-860B-574CFB1FDB77}"/>
              </a:ext>
            </a:extLst>
          </p:cNvPr>
          <p:cNvGraphicFramePr>
            <a:graphicFrameLocks noGrp="1"/>
          </p:cNvGraphicFramePr>
          <p:nvPr/>
        </p:nvGraphicFramePr>
        <p:xfrm>
          <a:off x="8453120" y="1940560"/>
          <a:ext cx="2463722" cy="3743325"/>
        </p:xfrm>
        <a:graphic>
          <a:graphicData uri="http://schemas.openxmlformats.org/drawingml/2006/table">
            <a:tbl>
              <a:tblPr bandRow="1">
                <a:tableStyleId>{C083E6E3-FA7D-4D7B-A595-EF9225AFEA82}</a:tableStyleId>
              </a:tblPr>
              <a:tblGrid>
                <a:gridCol w="1231861">
                  <a:extLst>
                    <a:ext uri="{9D8B030D-6E8A-4147-A177-3AD203B41FA5}">
                      <a16:colId xmlns:a16="http://schemas.microsoft.com/office/drawing/2014/main" val="3343262899"/>
                    </a:ext>
                  </a:extLst>
                </a:gridCol>
                <a:gridCol w="1231861">
                  <a:extLst>
                    <a:ext uri="{9D8B030D-6E8A-4147-A177-3AD203B41FA5}">
                      <a16:colId xmlns:a16="http://schemas.microsoft.com/office/drawing/2014/main" val="3818710030"/>
                    </a:ext>
                  </a:extLst>
                </a:gridCol>
              </a:tblGrid>
              <a:tr h="321186">
                <a:tc gridSpan="2">
                  <a:txBody>
                    <a:bodyPr/>
                    <a:lstStyle/>
                    <a:p>
                      <a:pPr algn="ctr" fontAlgn="b"/>
                      <a:r>
                        <a:rPr lang="en-US" sz="2400" u="none" strike="noStrike">
                          <a:solidFill>
                            <a:srgbClr val="000000"/>
                          </a:solidFill>
                          <a:effectLst/>
                        </a:rPr>
                        <a:t>Spring Elongation Testing</a:t>
                      </a: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marL="0" marR="0" marT="0" marB="0" horzOverflow="overflow"/>
                </a:tc>
                <a:extLst>
                  <a:ext uri="{0D108BD9-81ED-4DB2-BD59-A6C34878D82A}">
                    <a16:rowId xmlns:a16="http://schemas.microsoft.com/office/drawing/2014/main" val="2216778314"/>
                  </a:ext>
                </a:extLst>
              </a:tr>
              <a:tr h="321186">
                <a:tc>
                  <a:txBody>
                    <a:bodyPr/>
                    <a:lstStyle/>
                    <a:p>
                      <a:pPr algn="ctr" fontAlgn="ctr"/>
                      <a:r>
                        <a:rPr lang="en-US" sz="2400" u="none" strike="noStrike">
                          <a:solidFill>
                            <a:srgbClr val="000000"/>
                          </a:solidFill>
                          <a:effectLst/>
                        </a:rPr>
                        <a:t>Sample</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Force (N)</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45562320"/>
                  </a:ext>
                </a:extLst>
              </a:tr>
              <a:tr h="321186">
                <a:tc>
                  <a:txBody>
                    <a:bodyPr/>
                    <a:lstStyle/>
                    <a:p>
                      <a:pPr algn="ctr" fontAlgn="ctr"/>
                      <a:r>
                        <a:rPr lang="en-US" sz="2400" u="none" strike="noStrike">
                          <a:solidFill>
                            <a:srgbClr val="000000"/>
                          </a:solidFill>
                          <a:effectLst/>
                        </a:rPr>
                        <a:t>1</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69033682"/>
                  </a:ext>
                </a:extLst>
              </a:tr>
              <a:tr h="321186">
                <a:tc>
                  <a:txBody>
                    <a:bodyPr/>
                    <a:lstStyle/>
                    <a:p>
                      <a:pPr algn="ctr" fontAlgn="ctr"/>
                      <a:r>
                        <a:rPr lang="en-US" sz="2400" u="none" strike="noStrike">
                          <a:solidFill>
                            <a:srgbClr val="000000"/>
                          </a:solidFill>
                          <a:effectLst/>
                        </a:rPr>
                        <a:t>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6.2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89466823"/>
                  </a:ext>
                </a:extLst>
              </a:tr>
              <a:tr h="321186">
                <a:tc>
                  <a:txBody>
                    <a:bodyPr/>
                    <a:lstStyle/>
                    <a:p>
                      <a:pPr algn="ctr" fontAlgn="ctr"/>
                      <a:r>
                        <a:rPr lang="en-US" sz="2400" u="none" strike="noStrike">
                          <a:solidFill>
                            <a:srgbClr val="000000"/>
                          </a:solidFill>
                          <a:effectLst/>
                        </a:rPr>
                        <a:t>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2919391"/>
                  </a:ext>
                </a:extLst>
              </a:tr>
              <a:tr h="321186">
                <a:tc>
                  <a:txBody>
                    <a:bodyPr/>
                    <a:lstStyle/>
                    <a:p>
                      <a:pPr algn="ctr" fontAlgn="ctr"/>
                      <a:r>
                        <a:rPr lang="en-US" sz="2400" u="none" strike="noStrike">
                          <a:solidFill>
                            <a:srgbClr val="000000"/>
                          </a:solidFill>
                          <a:effectLst/>
                        </a:rPr>
                        <a:t>4</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7.3</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53930497"/>
                  </a:ext>
                </a:extLst>
              </a:tr>
              <a:tr h="321186">
                <a:tc>
                  <a:txBody>
                    <a:bodyPr/>
                    <a:lstStyle/>
                    <a:p>
                      <a:pPr algn="ctr" fontAlgn="ctr"/>
                      <a:r>
                        <a:rPr lang="en-US" sz="2400" u="none" strike="noStrike">
                          <a:solidFill>
                            <a:srgbClr val="000000"/>
                          </a:solidFill>
                          <a:effectLst/>
                        </a:rPr>
                        <a:t>5</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2014337"/>
                  </a:ext>
                </a:extLst>
              </a:tr>
              <a:tr h="321186">
                <a:tc>
                  <a:txBody>
                    <a:bodyPr/>
                    <a:lstStyle/>
                    <a:p>
                      <a:pPr algn="ctr" fontAlgn="ctr"/>
                      <a:r>
                        <a:rPr lang="en-US" sz="2400" u="none" strike="noStrike">
                          <a:solidFill>
                            <a:srgbClr val="000000"/>
                          </a:solidFill>
                          <a:effectLst/>
                        </a:rPr>
                        <a:t>6</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7.2</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95433186"/>
                  </a:ext>
                </a:extLst>
              </a:tr>
              <a:tr h="344129">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ctr"/>
                      <a:r>
                        <a:rPr lang="en-US" sz="2400" u="none" strike="noStrike">
                          <a:solidFill>
                            <a:srgbClr val="000000"/>
                          </a:solidFill>
                          <a:effectLst/>
                        </a:rPr>
                        <a:t>7</a:t>
                      </a: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81874556"/>
                  </a:ext>
                </a:extLst>
              </a:tr>
            </a:tbl>
          </a:graphicData>
        </a:graphic>
      </p:graphicFrame>
      <p:sp>
        <p:nvSpPr>
          <p:cNvPr id="8" name="TextBox 3">
            <a:extLst>
              <a:ext uri="{FF2B5EF4-FFF2-40B4-BE49-F238E27FC236}">
                <a16:creationId xmlns:a16="http://schemas.microsoft.com/office/drawing/2014/main" id="{37F00239-A7DF-1168-5473-1DEF38D8502A}"/>
              </a:ext>
            </a:extLst>
          </p:cNvPr>
          <p:cNvSpPr txBox="1"/>
          <p:nvPr/>
        </p:nvSpPr>
        <p:spPr>
          <a:xfrm>
            <a:off x="7665720" y="6123873"/>
            <a:ext cx="409448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u="sng">
                <a:cs typeface="Calibri"/>
              </a:rPr>
              <a:t>Table X – Spring Elongation Failure Loads</a:t>
            </a:r>
            <a:endParaRPr lang="en-US" i="1" u="sng">
              <a:solidFill>
                <a:srgbClr val="003366"/>
              </a:solidFill>
              <a:ea typeface="Calibri"/>
              <a:cs typeface="Calibri"/>
            </a:endParaRPr>
          </a:p>
        </p:txBody>
      </p:sp>
      <p:sp>
        <p:nvSpPr>
          <p:cNvPr id="10" name="TextBox 9">
            <a:extLst>
              <a:ext uri="{FF2B5EF4-FFF2-40B4-BE49-F238E27FC236}">
                <a16:creationId xmlns:a16="http://schemas.microsoft.com/office/drawing/2014/main" id="{579C6150-71D8-4E48-FAE8-A639216EE1E5}"/>
              </a:ext>
            </a:extLst>
          </p:cNvPr>
          <p:cNvSpPr txBox="1"/>
          <p:nvPr/>
        </p:nvSpPr>
        <p:spPr>
          <a:xfrm>
            <a:off x="2077334" y="6491992"/>
            <a:ext cx="4766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V – Spring Elongation Test (Samples 2-7)</a:t>
            </a:r>
            <a:endParaRPr lang="en-US" i="1" u="sng">
              <a:solidFill>
                <a:srgbClr val="003366"/>
              </a:solidFill>
              <a:ea typeface="Calibri"/>
              <a:cs typeface="Calibri"/>
            </a:endParaRPr>
          </a:p>
        </p:txBody>
      </p:sp>
    </p:spTree>
    <p:extLst>
      <p:ext uri="{BB962C8B-B14F-4D97-AF65-F5344CB8AC3E}">
        <p14:creationId xmlns:p14="http://schemas.microsoft.com/office/powerpoint/2010/main" val="1239375797"/>
      </p:ext>
    </p:extLst>
  </p:cSld>
  <p:clrMapOvr>
    <a:masterClrMapping/>
  </p:clrMapOvr>
  <mc:AlternateContent xmlns:mc="http://schemas.openxmlformats.org/markup-compatibility/2006">
    <mc:Choice xmlns:p14="http://schemas.microsoft.com/office/powerpoint/2010/main" Requires="p14">
      <p:transition spd="slow" p14:dur="2000" advTm="1362"/>
    </mc:Choice>
    <mc:Fallback>
      <p:transition spd="slow" advTm="136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99AA5-BC9F-577A-D83D-13A5FBA52BFE}"/>
              </a:ext>
            </a:extLst>
          </p:cNvPr>
          <p:cNvSpPr>
            <a:spLocks noGrp="1"/>
          </p:cNvSpPr>
          <p:nvPr>
            <p:ph type="title"/>
          </p:nvPr>
        </p:nvSpPr>
        <p:spPr/>
        <p:txBody>
          <a:bodyPr/>
          <a:lstStyle/>
          <a:p>
            <a:r>
              <a:rPr lang="en-US" dirty="0">
                <a:latin typeface="Arial"/>
                <a:cs typeface="Arial"/>
              </a:rPr>
              <a:t>Ex.3: Gear Shear Test</a:t>
            </a:r>
            <a:endParaRPr lang="en-US" b="0" dirty="0">
              <a:solidFill>
                <a:srgbClr val="000000"/>
              </a:solidFill>
              <a:latin typeface="Arial"/>
              <a:cs typeface="Arial"/>
            </a:endParaRPr>
          </a:p>
        </p:txBody>
      </p:sp>
      <p:sp>
        <p:nvSpPr>
          <p:cNvPr id="4" name="TextBox 3">
            <a:extLst>
              <a:ext uri="{FF2B5EF4-FFF2-40B4-BE49-F238E27FC236}">
                <a16:creationId xmlns:a16="http://schemas.microsoft.com/office/drawing/2014/main" id="{35DE68D5-D2C0-9081-FCE8-8C8C44F6DB5A}"/>
              </a:ext>
            </a:extLst>
          </p:cNvPr>
          <p:cNvSpPr txBox="1"/>
          <p:nvPr/>
        </p:nvSpPr>
        <p:spPr>
          <a:xfrm>
            <a:off x="10937055" y="6488668"/>
            <a:ext cx="1254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Cassina: 43</a:t>
            </a:r>
          </a:p>
        </p:txBody>
      </p:sp>
      <p:sp>
        <p:nvSpPr>
          <p:cNvPr id="5" name="TextBox 4">
            <a:extLst>
              <a:ext uri="{FF2B5EF4-FFF2-40B4-BE49-F238E27FC236}">
                <a16:creationId xmlns:a16="http://schemas.microsoft.com/office/drawing/2014/main" id="{479BD7C9-FC27-8EF9-51D1-8315CC19802D}"/>
              </a:ext>
            </a:extLst>
          </p:cNvPr>
          <p:cNvSpPr txBox="1"/>
          <p:nvPr/>
        </p:nvSpPr>
        <p:spPr>
          <a:xfrm>
            <a:off x="6192134" y="5324475"/>
            <a:ext cx="32627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dirty="0">
                <a:cs typeface="Calibri"/>
              </a:rPr>
              <a:t>Fig. VII – Gear Shear Calculations</a:t>
            </a:r>
            <a:endParaRPr lang="en-US" i="1" u="sng" dirty="0">
              <a:solidFill>
                <a:srgbClr val="003366"/>
              </a:solidFill>
              <a:ea typeface="Calibri"/>
              <a:cs typeface="Calibri"/>
            </a:endParaRPr>
          </a:p>
        </p:txBody>
      </p:sp>
      <p:sp>
        <p:nvSpPr>
          <p:cNvPr id="6" name="TextBox 5">
            <a:extLst>
              <a:ext uri="{FF2B5EF4-FFF2-40B4-BE49-F238E27FC236}">
                <a16:creationId xmlns:a16="http://schemas.microsoft.com/office/drawing/2014/main" id="{ACE60CED-AB4E-66EC-9863-F2ABCB8478E0}"/>
              </a:ext>
            </a:extLst>
          </p:cNvPr>
          <p:cNvSpPr txBox="1"/>
          <p:nvPr/>
        </p:nvSpPr>
        <p:spPr>
          <a:xfrm>
            <a:off x="587545" y="3429000"/>
            <a:ext cx="30974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ea typeface="Calibri"/>
                <a:cs typeface="Calibri"/>
              </a:rPr>
              <a:t>XY Ultimate Tensile Stress from Horizontal Print:</a:t>
            </a:r>
            <a:r>
              <a:rPr lang="en-US" dirty="0">
                <a:ea typeface="Calibri"/>
                <a:cs typeface="Calibri"/>
              </a:rPr>
              <a:t> 33.15 MPa</a:t>
            </a:r>
            <a:endParaRPr lang="en-US" b="0" dirty="0">
              <a:ea typeface="Calibri"/>
              <a:cs typeface="Calibri"/>
            </a:endParaRPr>
          </a:p>
        </p:txBody>
      </p:sp>
      <p:pic>
        <p:nvPicPr>
          <p:cNvPr id="3074" name="Picture 2" descr="A diagram of a tooth&#10;&#10;Description automatically generated">
            <a:extLst>
              <a:ext uri="{FF2B5EF4-FFF2-40B4-BE49-F238E27FC236}">
                <a16:creationId xmlns:a16="http://schemas.microsoft.com/office/drawing/2014/main" id="{9B2B661D-A7D3-B055-1ED3-02CAF0F60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101" y="1533525"/>
            <a:ext cx="8175266"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1325"/>
      </p:ext>
    </p:extLst>
  </p:cSld>
  <p:clrMapOvr>
    <a:masterClrMapping/>
  </p:clrMapOvr>
  <mc:AlternateContent xmlns:mc="http://schemas.openxmlformats.org/markup-compatibility/2006">
    <mc:Choice xmlns:p14="http://schemas.microsoft.com/office/powerpoint/2010/main" Requires="p14">
      <p:transition spd="slow" p14:dur="2000" advTm="1342"/>
    </mc:Choice>
    <mc:Fallback>
      <p:transition spd="slow" advTm="134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64BC4-D0C6-4564-93B8-2AB33362ECA3}"/>
              </a:ext>
            </a:extLst>
          </p:cNvPr>
          <p:cNvSpPr>
            <a:spLocks noGrp="1"/>
          </p:cNvSpPr>
          <p:nvPr>
            <p:ph type="title"/>
          </p:nvPr>
        </p:nvSpPr>
        <p:spPr/>
        <p:txBody>
          <a:bodyPr/>
          <a:lstStyle/>
          <a:p>
            <a:r>
              <a:rPr lang="en-US" dirty="0">
                <a:latin typeface="Arial"/>
                <a:cs typeface="Arial"/>
              </a:rPr>
              <a:t>Ex.4: Printing Calibration Testing</a:t>
            </a:r>
            <a:endParaRPr lang="en-US" b="0" dirty="0">
              <a:solidFill>
                <a:srgbClr val="000000"/>
              </a:solidFill>
            </a:endParaRPr>
          </a:p>
        </p:txBody>
      </p:sp>
      <p:sp>
        <p:nvSpPr>
          <p:cNvPr id="2" name="TextBox 1">
            <a:extLst>
              <a:ext uri="{FF2B5EF4-FFF2-40B4-BE49-F238E27FC236}">
                <a16:creationId xmlns:a16="http://schemas.microsoft.com/office/drawing/2014/main" id="{2108C2B1-EE32-92F8-15A5-711CF1DCABEB}"/>
              </a:ext>
            </a:extLst>
          </p:cNvPr>
          <p:cNvSpPr txBox="1"/>
          <p:nvPr/>
        </p:nvSpPr>
        <p:spPr>
          <a:xfrm>
            <a:off x="11022445"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Carter: 44</a:t>
            </a:r>
          </a:p>
        </p:txBody>
      </p:sp>
      <p:pic>
        <p:nvPicPr>
          <p:cNvPr id="5" name="Picture 4" descr="A close-up of a drawing&#10;&#10;Description automatically generated">
            <a:extLst>
              <a:ext uri="{FF2B5EF4-FFF2-40B4-BE49-F238E27FC236}">
                <a16:creationId xmlns:a16="http://schemas.microsoft.com/office/drawing/2014/main" id="{1EE27D79-61FA-A655-6498-5F244FCE9C2C}"/>
              </a:ext>
            </a:extLst>
          </p:cNvPr>
          <p:cNvPicPr>
            <a:picLocks noChangeAspect="1"/>
          </p:cNvPicPr>
          <p:nvPr/>
        </p:nvPicPr>
        <p:blipFill>
          <a:blip r:embed="rId2" cstate="print">
            <a:extLst>
              <a:ext uri="{28A0092B-C50C-407E-A947-70E740481C1C}">
                <a14:useLocalDpi xmlns:a14="http://schemas.microsoft.com/office/drawing/2010/main" val="0"/>
              </a:ext>
            </a:extLst>
          </a:blip>
          <a:srcRect t="21088"/>
          <a:stretch/>
        </p:blipFill>
        <p:spPr>
          <a:xfrm>
            <a:off x="6096000" y="1655065"/>
            <a:ext cx="4145483" cy="4361688"/>
          </a:xfrm>
          <a:prstGeom prst="rect">
            <a:avLst/>
          </a:prstGeom>
          <a:ln>
            <a:solidFill>
              <a:schemeClr val="tx1">
                <a:lumMod val="50000"/>
              </a:schemeClr>
            </a:solidFill>
          </a:ln>
        </p:spPr>
      </p:pic>
      <p:pic>
        <p:nvPicPr>
          <p:cNvPr id="4" name="Picture 3">
            <a:extLst>
              <a:ext uri="{FF2B5EF4-FFF2-40B4-BE49-F238E27FC236}">
                <a16:creationId xmlns:a16="http://schemas.microsoft.com/office/drawing/2014/main" id="{D117E231-6CCB-53E1-5D78-4B32F5046E36}"/>
              </a:ext>
            </a:extLst>
          </p:cNvPr>
          <p:cNvPicPr>
            <a:picLocks noChangeAspect="1"/>
          </p:cNvPicPr>
          <p:nvPr/>
        </p:nvPicPr>
        <p:blipFill>
          <a:blip r:embed="rId3"/>
          <a:srcRect t="91" b="9802"/>
          <a:stretch/>
        </p:blipFill>
        <p:spPr>
          <a:xfrm>
            <a:off x="1107562" y="1650926"/>
            <a:ext cx="3688325" cy="4361111"/>
          </a:xfrm>
          <a:prstGeom prst="rect">
            <a:avLst/>
          </a:prstGeom>
          <a:ln w="12700">
            <a:solidFill>
              <a:schemeClr val="tx1">
                <a:lumMod val="50000"/>
              </a:schemeClr>
            </a:solidFill>
          </a:ln>
        </p:spPr>
      </p:pic>
      <p:sp>
        <p:nvSpPr>
          <p:cNvPr id="7" name="TextBox 6">
            <a:extLst>
              <a:ext uri="{FF2B5EF4-FFF2-40B4-BE49-F238E27FC236}">
                <a16:creationId xmlns:a16="http://schemas.microsoft.com/office/drawing/2014/main" id="{23FA7FE0-371D-5936-B511-36FCE43F66E4}"/>
              </a:ext>
            </a:extLst>
          </p:cNvPr>
          <p:cNvSpPr txBox="1"/>
          <p:nvPr/>
        </p:nvSpPr>
        <p:spPr>
          <a:xfrm>
            <a:off x="1396152" y="6122537"/>
            <a:ext cx="31154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VIII – Successful Print Layer</a:t>
            </a:r>
            <a:endParaRPr lang="en-US" i="1" u="sng">
              <a:solidFill>
                <a:srgbClr val="003366"/>
              </a:solidFill>
              <a:ea typeface="Calibri"/>
              <a:cs typeface="Calibri"/>
            </a:endParaRPr>
          </a:p>
        </p:txBody>
      </p:sp>
      <p:sp>
        <p:nvSpPr>
          <p:cNvPr id="9" name="TextBox 8">
            <a:extLst>
              <a:ext uri="{FF2B5EF4-FFF2-40B4-BE49-F238E27FC236}">
                <a16:creationId xmlns:a16="http://schemas.microsoft.com/office/drawing/2014/main" id="{C8D18222-3237-9996-C4E2-7143861B0966}"/>
              </a:ext>
            </a:extLst>
          </p:cNvPr>
          <p:cNvSpPr txBox="1"/>
          <p:nvPr/>
        </p:nvSpPr>
        <p:spPr>
          <a:xfrm>
            <a:off x="6937971" y="6122537"/>
            <a:ext cx="26536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IX – Failed Print Layer</a:t>
            </a:r>
            <a:endParaRPr lang="en-US" i="1" u="sng">
              <a:solidFill>
                <a:srgbClr val="003366"/>
              </a:solidFill>
              <a:ea typeface="Calibri"/>
              <a:cs typeface="Calibri"/>
            </a:endParaRPr>
          </a:p>
        </p:txBody>
      </p:sp>
    </p:spTree>
    <p:extLst>
      <p:ext uri="{BB962C8B-B14F-4D97-AF65-F5344CB8AC3E}">
        <p14:creationId xmlns:p14="http://schemas.microsoft.com/office/powerpoint/2010/main" val="1483538878"/>
      </p:ext>
    </p:extLst>
  </p:cSld>
  <p:clrMapOvr>
    <a:masterClrMapping/>
  </p:clrMapOvr>
  <mc:AlternateContent xmlns:mc="http://schemas.openxmlformats.org/markup-compatibility/2006">
    <mc:Choice xmlns:p14="http://schemas.microsoft.com/office/powerpoint/2010/main" Requires="p14">
      <p:transition spd="slow" p14:dur="2000" advTm="1265"/>
    </mc:Choice>
    <mc:Fallback>
      <p:transition spd="slow" advTm="126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64BC4-D0C6-4564-93B8-2AB33362ECA3}"/>
              </a:ext>
            </a:extLst>
          </p:cNvPr>
          <p:cNvSpPr>
            <a:spLocks noGrp="1"/>
          </p:cNvSpPr>
          <p:nvPr>
            <p:ph type="title"/>
          </p:nvPr>
        </p:nvSpPr>
        <p:spPr/>
        <p:txBody>
          <a:bodyPr/>
          <a:lstStyle/>
          <a:p>
            <a:r>
              <a:rPr lang="en-US" dirty="0">
                <a:latin typeface="Arial"/>
                <a:cs typeface="Arial"/>
              </a:rPr>
              <a:t>Ex.5: Measurement Testing - Ruler</a:t>
            </a:r>
            <a:endParaRPr lang="en-US" b="0" dirty="0">
              <a:solidFill>
                <a:srgbClr val="000000"/>
              </a:solidFill>
            </a:endParaRPr>
          </a:p>
        </p:txBody>
      </p:sp>
      <p:sp>
        <p:nvSpPr>
          <p:cNvPr id="2" name="TextBox 1">
            <a:extLst>
              <a:ext uri="{FF2B5EF4-FFF2-40B4-BE49-F238E27FC236}">
                <a16:creationId xmlns:a16="http://schemas.microsoft.com/office/drawing/2014/main" id="{EB5733FB-B860-EF6A-9E68-A57804597041}"/>
              </a:ext>
            </a:extLst>
          </p:cNvPr>
          <p:cNvSpPr txBox="1"/>
          <p:nvPr/>
        </p:nvSpPr>
        <p:spPr>
          <a:xfrm>
            <a:off x="10876043"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Nathan: 45</a:t>
            </a:r>
          </a:p>
        </p:txBody>
      </p:sp>
      <p:pic>
        <p:nvPicPr>
          <p:cNvPr id="5" name="Picture 4" descr="A person measuring a white piece of metal&#10;&#10;Description automatically generated">
            <a:extLst>
              <a:ext uri="{FF2B5EF4-FFF2-40B4-BE49-F238E27FC236}">
                <a16:creationId xmlns:a16="http://schemas.microsoft.com/office/drawing/2014/main" id="{A1E43F79-3A66-9AF5-0172-F57A6CB21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89830" y="1020443"/>
            <a:ext cx="3453782" cy="4605043"/>
          </a:xfrm>
          <a:prstGeom prst="rect">
            <a:avLst/>
          </a:prstGeom>
          <a:ln w="12700">
            <a:solidFill>
              <a:schemeClr val="tx1">
                <a:lumMod val="50000"/>
              </a:schemeClr>
            </a:solidFill>
          </a:ln>
        </p:spPr>
      </p:pic>
      <p:pic>
        <p:nvPicPr>
          <p:cNvPr id="7" name="Picture 6" descr="A hand holding a caliper&#10;&#10;Description automatically generated">
            <a:extLst>
              <a:ext uri="{FF2B5EF4-FFF2-40B4-BE49-F238E27FC236}">
                <a16:creationId xmlns:a16="http://schemas.microsoft.com/office/drawing/2014/main" id="{B0F50846-9806-B572-FCE7-E14F4A5F0677}"/>
              </a:ext>
            </a:extLst>
          </p:cNvPr>
          <p:cNvPicPr>
            <a:picLocks noChangeAspect="1"/>
          </p:cNvPicPr>
          <p:nvPr/>
        </p:nvPicPr>
        <p:blipFill>
          <a:blip r:embed="rId3" cstate="print">
            <a:extLst>
              <a:ext uri="{28A0092B-C50C-407E-A947-70E740481C1C}">
                <a14:useLocalDpi xmlns:a14="http://schemas.microsoft.com/office/drawing/2010/main" val="0"/>
              </a:ext>
            </a:extLst>
          </a:blip>
          <a:srcRect l="30497" t="24490" b="35023"/>
          <a:stretch/>
        </p:blipFill>
        <p:spPr>
          <a:xfrm>
            <a:off x="565081" y="1596072"/>
            <a:ext cx="4446746" cy="3453783"/>
          </a:xfrm>
          <a:prstGeom prst="rect">
            <a:avLst/>
          </a:prstGeom>
          <a:ln w="12700">
            <a:solidFill>
              <a:schemeClr val="tx1">
                <a:lumMod val="50000"/>
              </a:schemeClr>
            </a:solidFill>
          </a:ln>
        </p:spPr>
      </p:pic>
      <p:sp>
        <p:nvSpPr>
          <p:cNvPr id="8" name="TextBox 7">
            <a:extLst>
              <a:ext uri="{FF2B5EF4-FFF2-40B4-BE49-F238E27FC236}">
                <a16:creationId xmlns:a16="http://schemas.microsoft.com/office/drawing/2014/main" id="{0E13D8FC-B4C5-4F14-B851-D5EE711B8C77}"/>
              </a:ext>
            </a:extLst>
          </p:cNvPr>
          <p:cNvSpPr txBox="1"/>
          <p:nvPr/>
        </p:nvSpPr>
        <p:spPr>
          <a:xfrm>
            <a:off x="3834612" y="5565338"/>
            <a:ext cx="3674636" cy="1107996"/>
          </a:xfrm>
          <a:prstGeom prst="rect">
            <a:avLst/>
          </a:prstGeom>
          <a:noFill/>
        </p:spPr>
        <p:txBody>
          <a:bodyPr wrap="square" lIns="0" tIns="0" rIns="0" bIns="0" rtlCol="0" anchor="t">
            <a:spAutoFit/>
          </a:bodyPr>
          <a:lstStyle/>
          <a:p>
            <a:pPr algn="ctr"/>
            <a:r>
              <a:rPr lang="en-US" u="sng" dirty="0"/>
              <a:t>Results:</a:t>
            </a:r>
          </a:p>
          <a:p>
            <a:pPr algn="ctr"/>
            <a:r>
              <a:rPr lang="en-US" dirty="0"/>
              <a:t>Ruler Measurement: 5 mm</a:t>
            </a:r>
          </a:p>
          <a:p>
            <a:pPr algn="ctr"/>
            <a:r>
              <a:rPr lang="en-US" dirty="0"/>
              <a:t>Caliper Measurement: 4.61-4.68 mm</a:t>
            </a:r>
            <a:endParaRPr lang="en-US" dirty="0">
              <a:ea typeface="Calibri"/>
              <a:cs typeface="Calibri"/>
            </a:endParaRPr>
          </a:p>
          <a:p>
            <a:pPr algn="ctr"/>
            <a:r>
              <a:rPr lang="en-US" dirty="0"/>
              <a:t>Error: 0.32-0.39 mm or ~8.45%</a:t>
            </a:r>
            <a:endParaRPr lang="en-US" dirty="0">
              <a:ea typeface="Calibri"/>
              <a:cs typeface="Calibri"/>
            </a:endParaRPr>
          </a:p>
        </p:txBody>
      </p:sp>
      <p:sp>
        <p:nvSpPr>
          <p:cNvPr id="6" name="TextBox 5">
            <a:extLst>
              <a:ext uri="{FF2B5EF4-FFF2-40B4-BE49-F238E27FC236}">
                <a16:creationId xmlns:a16="http://schemas.microsoft.com/office/drawing/2014/main" id="{6C0C31F6-F46E-D83D-EA22-CACE90ED3B2E}"/>
              </a:ext>
            </a:extLst>
          </p:cNvPr>
          <p:cNvSpPr txBox="1"/>
          <p:nvPr/>
        </p:nvSpPr>
        <p:spPr>
          <a:xfrm>
            <a:off x="3659061" y="5048809"/>
            <a:ext cx="4027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X – Concomitant Measuring Results</a:t>
            </a:r>
            <a:endParaRPr lang="en-US" i="1" u="sng">
              <a:solidFill>
                <a:srgbClr val="003366"/>
              </a:solidFill>
              <a:ea typeface="Calibri"/>
              <a:cs typeface="Calibri"/>
            </a:endParaRPr>
          </a:p>
        </p:txBody>
      </p:sp>
    </p:spTree>
    <p:extLst>
      <p:ext uri="{BB962C8B-B14F-4D97-AF65-F5344CB8AC3E}">
        <p14:creationId xmlns:p14="http://schemas.microsoft.com/office/powerpoint/2010/main" val="1828831722"/>
      </p:ext>
    </p:extLst>
  </p:cSld>
  <p:clrMapOvr>
    <a:masterClrMapping/>
  </p:clrMapOvr>
  <mc:AlternateContent xmlns:mc="http://schemas.openxmlformats.org/markup-compatibility/2006">
    <mc:Choice xmlns:p14="http://schemas.microsoft.com/office/powerpoint/2010/main" Requires="p14">
      <p:transition spd="slow" p14:dur="2000" advTm="1426"/>
    </mc:Choice>
    <mc:Fallback>
      <p:transition spd="slow" advTm="142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64BC4-D0C6-4564-93B8-2AB33362ECA3}"/>
              </a:ext>
            </a:extLst>
          </p:cNvPr>
          <p:cNvSpPr>
            <a:spLocks noGrp="1"/>
          </p:cNvSpPr>
          <p:nvPr>
            <p:ph type="title"/>
          </p:nvPr>
        </p:nvSpPr>
        <p:spPr/>
        <p:txBody>
          <a:bodyPr/>
          <a:lstStyle/>
          <a:p>
            <a:r>
              <a:rPr lang="en-US" dirty="0">
                <a:latin typeface="Arial"/>
                <a:cs typeface="Arial"/>
              </a:rPr>
              <a:t>Ex.5: Measurement Testing - Spring</a:t>
            </a:r>
            <a:endParaRPr lang="en-US" b="0" dirty="0">
              <a:solidFill>
                <a:srgbClr val="000000"/>
              </a:solidFill>
            </a:endParaRPr>
          </a:p>
        </p:txBody>
      </p:sp>
      <p:sp>
        <p:nvSpPr>
          <p:cNvPr id="2" name="TextBox 1">
            <a:extLst>
              <a:ext uri="{FF2B5EF4-FFF2-40B4-BE49-F238E27FC236}">
                <a16:creationId xmlns:a16="http://schemas.microsoft.com/office/drawing/2014/main" id="{EB5733FB-B860-EF6A-9E68-A57804597041}"/>
              </a:ext>
            </a:extLst>
          </p:cNvPr>
          <p:cNvSpPr txBox="1"/>
          <p:nvPr/>
        </p:nvSpPr>
        <p:spPr>
          <a:xfrm>
            <a:off x="10876043"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Nathan: 46</a:t>
            </a:r>
          </a:p>
        </p:txBody>
      </p:sp>
      <p:sp>
        <p:nvSpPr>
          <p:cNvPr id="6" name="TextBox 5">
            <a:extLst>
              <a:ext uri="{FF2B5EF4-FFF2-40B4-BE49-F238E27FC236}">
                <a16:creationId xmlns:a16="http://schemas.microsoft.com/office/drawing/2014/main" id="{6C0C31F6-F46E-D83D-EA22-CACE90ED3B2E}"/>
              </a:ext>
            </a:extLst>
          </p:cNvPr>
          <p:cNvSpPr txBox="1"/>
          <p:nvPr/>
        </p:nvSpPr>
        <p:spPr>
          <a:xfrm>
            <a:off x="5086389" y="5935835"/>
            <a:ext cx="4918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dirty="0">
                <a:cs typeface="Calibri"/>
              </a:rPr>
              <a:t>Fig. XI – Spring Compression Measuring Results</a:t>
            </a:r>
            <a:endParaRPr lang="en-US" i="1" u="sng" dirty="0">
              <a:solidFill>
                <a:srgbClr val="003366"/>
              </a:solidFill>
              <a:ea typeface="Calibri"/>
              <a:cs typeface="Calibri"/>
            </a:endParaRPr>
          </a:p>
        </p:txBody>
      </p:sp>
      <p:pic>
        <p:nvPicPr>
          <p:cNvPr id="4" name="Picture 3" descr="A metal object with a knot on it&#10;&#10;Description automatically generated">
            <a:extLst>
              <a:ext uri="{FF2B5EF4-FFF2-40B4-BE49-F238E27FC236}">
                <a16:creationId xmlns:a16="http://schemas.microsoft.com/office/drawing/2014/main" id="{51EAC2BA-4DFE-1A48-6930-AE25EE498D67}"/>
              </a:ext>
            </a:extLst>
          </p:cNvPr>
          <p:cNvPicPr>
            <a:picLocks noChangeAspect="1"/>
          </p:cNvPicPr>
          <p:nvPr/>
        </p:nvPicPr>
        <p:blipFill>
          <a:blip r:embed="rId2"/>
          <a:stretch>
            <a:fillRect/>
          </a:stretch>
        </p:blipFill>
        <p:spPr>
          <a:xfrm>
            <a:off x="5819464" y="1821035"/>
            <a:ext cx="3086100" cy="4114800"/>
          </a:xfrm>
          <a:prstGeom prst="rect">
            <a:avLst/>
          </a:prstGeom>
          <a:ln>
            <a:solidFill>
              <a:schemeClr val="tx1">
                <a:lumMod val="50000"/>
              </a:schemeClr>
            </a:solidFill>
          </a:ln>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0CBD5E9-596E-9613-BFF2-5BE7616FEBA9}"/>
                  </a:ext>
                </a:extLst>
              </p:cNvPr>
              <p:cNvSpPr txBox="1"/>
              <p:nvPr/>
            </p:nvSpPr>
            <p:spPr>
              <a:xfrm>
                <a:off x="1147523" y="2875087"/>
                <a:ext cx="3573105" cy="2505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Equations and Variables: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libri"/>
                          <a:cs typeface="Calibri"/>
                        </a:rPr>
                        <m:t>𝐹</m:t>
                      </m:r>
                      <m:r>
                        <a:rPr lang="en-US" b="0" i="1" smtClean="0">
                          <a:latin typeface="Cambria Math" panose="02040503050406030204" pitchFamily="18" charset="0"/>
                          <a:ea typeface="Calibri"/>
                          <a:cs typeface="Calibri"/>
                        </a:rPr>
                        <m:t>=</m:t>
                      </m:r>
                      <m:r>
                        <a:rPr lang="en-US" b="0" i="1" smtClean="0">
                          <a:latin typeface="Cambria Math" panose="02040503050406030204" pitchFamily="18" charset="0"/>
                          <a:ea typeface="Calibri"/>
                          <a:cs typeface="Calibri"/>
                        </a:rPr>
                        <m:t>𝑚</m:t>
                      </m:r>
                      <m:r>
                        <a:rPr lang="en-US" b="0" i="1" smtClean="0">
                          <a:latin typeface="Cambria Math" panose="02040503050406030204" pitchFamily="18" charset="0"/>
                          <a:ea typeface="Calibri"/>
                          <a:cs typeface="Calibri"/>
                        </a:rPr>
                        <m:t>∗</m:t>
                      </m:r>
                      <m:r>
                        <a:rPr lang="en-US" b="0" i="1" smtClean="0">
                          <a:latin typeface="Cambria Math" panose="02040503050406030204" pitchFamily="18" charset="0"/>
                          <a:ea typeface="Calibri"/>
                          <a:cs typeface="Calibri"/>
                        </a:rPr>
                        <m:t>𝑎</m:t>
                      </m:r>
                    </m:oMath>
                  </m:oMathPara>
                </a14:m>
                <a:endParaRPr lang="en-US" b="0" dirty="0">
                  <a:ea typeface="Calibri"/>
                  <a:cs typeface="Calibri"/>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libri"/>
                          <a:cs typeface="Calibri"/>
                        </a:rPr>
                        <m:t>𝑎</m:t>
                      </m:r>
                      <m:r>
                        <a:rPr lang="en-US" b="0" i="1" smtClean="0">
                          <a:latin typeface="Cambria Math" panose="02040503050406030204" pitchFamily="18" charset="0"/>
                          <a:ea typeface="Calibri"/>
                          <a:cs typeface="Calibri"/>
                        </a:rPr>
                        <m:t>=9.81</m:t>
                      </m:r>
                      <m:f>
                        <m:fPr>
                          <m:ctrlPr>
                            <a:rPr lang="en-US" b="0" i="1" smtClean="0">
                              <a:latin typeface="Cambria Math" panose="02040503050406030204" pitchFamily="18" charset="0"/>
                              <a:ea typeface="Calibri"/>
                              <a:cs typeface="Calibri"/>
                            </a:rPr>
                          </m:ctrlPr>
                        </m:fPr>
                        <m:num>
                          <m:r>
                            <a:rPr lang="en-US" b="0" i="1" smtClean="0">
                              <a:latin typeface="Cambria Math" panose="02040503050406030204" pitchFamily="18" charset="0"/>
                              <a:ea typeface="Calibri"/>
                              <a:cs typeface="Calibri"/>
                            </a:rPr>
                            <m:t>𝑚</m:t>
                          </m:r>
                        </m:num>
                        <m:den>
                          <m:sSup>
                            <m:sSupPr>
                              <m:ctrlPr>
                                <a:rPr lang="en-US" b="0" i="1" smtClean="0">
                                  <a:latin typeface="Cambria Math" panose="02040503050406030204" pitchFamily="18" charset="0"/>
                                  <a:ea typeface="Calibri"/>
                                  <a:cs typeface="Calibri"/>
                                </a:rPr>
                              </m:ctrlPr>
                            </m:sSupPr>
                            <m:e>
                              <m:r>
                                <a:rPr lang="en-US" b="0" i="1" smtClean="0">
                                  <a:latin typeface="Cambria Math" panose="02040503050406030204" pitchFamily="18" charset="0"/>
                                  <a:ea typeface="Calibri"/>
                                  <a:cs typeface="Calibri"/>
                                </a:rPr>
                                <m:t>𝑠</m:t>
                              </m:r>
                            </m:e>
                            <m:sup>
                              <m:r>
                                <a:rPr lang="en-US" b="0" i="1" smtClean="0">
                                  <a:latin typeface="Cambria Math" panose="02040503050406030204" pitchFamily="18" charset="0"/>
                                  <a:ea typeface="Calibri"/>
                                  <a:cs typeface="Calibri"/>
                                </a:rPr>
                                <m:t>2</m:t>
                              </m:r>
                            </m:sup>
                          </m:sSup>
                        </m:den>
                      </m:f>
                    </m:oMath>
                  </m:oMathPara>
                </a14:m>
                <a:endParaRPr lang="en-US" b="0" dirty="0">
                  <a:ea typeface="Calibri"/>
                  <a:cs typeface="Calibri"/>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libri"/>
                          <a:cs typeface="Calibri"/>
                        </a:rPr>
                        <m:t>𝑚</m:t>
                      </m:r>
                      <m:r>
                        <a:rPr lang="en-US" b="0" i="1" smtClean="0">
                          <a:latin typeface="Cambria Math" panose="02040503050406030204" pitchFamily="18" charset="0"/>
                          <a:ea typeface="Calibri"/>
                          <a:cs typeface="Calibri"/>
                        </a:rPr>
                        <m:t>=0.5 </m:t>
                      </m:r>
                      <m:r>
                        <a:rPr lang="en-US" b="0" i="1" smtClean="0">
                          <a:latin typeface="Cambria Math" panose="02040503050406030204" pitchFamily="18" charset="0"/>
                          <a:ea typeface="Calibri"/>
                          <a:cs typeface="Calibri"/>
                        </a:rPr>
                        <m:t>𝑘𝑔</m:t>
                      </m:r>
                      <m:r>
                        <a:rPr lang="en-US" b="0" i="1" smtClean="0">
                          <a:latin typeface="Cambria Math" panose="02040503050406030204" pitchFamily="18" charset="0"/>
                          <a:ea typeface="Calibri"/>
                          <a:cs typeface="Calibri"/>
                        </a:rPr>
                        <m:t>=1.16 </m:t>
                      </m:r>
                      <m:r>
                        <a:rPr lang="en-US" b="0" i="1" smtClean="0">
                          <a:latin typeface="Cambria Math" panose="02040503050406030204" pitchFamily="18" charset="0"/>
                          <a:ea typeface="Calibri"/>
                          <a:cs typeface="Calibri"/>
                        </a:rPr>
                        <m:t>𝑙𝑏𝑠</m:t>
                      </m:r>
                    </m:oMath>
                  </m:oMathPara>
                </a14:m>
                <a:endParaRPr lang="en-US" b="0" dirty="0">
                  <a:ea typeface="Calibri"/>
                  <a:cs typeface="Calibri"/>
                </a:endParaRPr>
              </a:p>
              <a:p>
                <a:endParaRPr lang="en-US" b="0" dirty="0">
                  <a:ea typeface="Calibri"/>
                  <a:cs typeface="Calibri"/>
                </a:endParaRPr>
              </a:p>
              <a:p>
                <a:pPr algn="ctr"/>
                <a:r>
                  <a:rPr lang="en-US" b="0" dirty="0">
                    <a:ea typeface="Calibri"/>
                    <a:cs typeface="Calibri"/>
                  </a:rPr>
                  <a:t>Total </a:t>
                </a:r>
                <a:r>
                  <a:rPr lang="en-US" dirty="0">
                    <a:ea typeface="Calibri"/>
                    <a:cs typeface="Calibri"/>
                  </a:rPr>
                  <a:t>Calculated </a:t>
                </a:r>
                <a:r>
                  <a:rPr lang="en-US" b="0" dirty="0">
                    <a:ea typeface="Calibri"/>
                    <a:cs typeface="Calibri"/>
                  </a:rPr>
                  <a:t>Applied Force: 5 N</a:t>
                </a:r>
              </a:p>
              <a:p>
                <a:pPr algn="ctr"/>
                <a:r>
                  <a:rPr lang="en-US" dirty="0">
                    <a:ea typeface="Calibri"/>
                    <a:cs typeface="Calibri"/>
                  </a:rPr>
                  <a:t>Actual Applied Force: 5.15 N</a:t>
                </a:r>
              </a:p>
              <a:p>
                <a:pPr algn="ctr"/>
                <a:r>
                  <a:rPr lang="en-US" dirty="0"/>
                  <a:t>Error: 0.15 N or 2.91%</a:t>
                </a:r>
                <a:endParaRPr lang="en-US" dirty="0">
                  <a:ea typeface="Calibri"/>
                  <a:cs typeface="Calibri"/>
                </a:endParaRPr>
              </a:p>
            </p:txBody>
          </p:sp>
        </mc:Choice>
        <mc:Fallback>
          <p:sp>
            <p:nvSpPr>
              <p:cNvPr id="9" name="TextBox 8">
                <a:extLst>
                  <a:ext uri="{FF2B5EF4-FFF2-40B4-BE49-F238E27FC236}">
                    <a16:creationId xmlns:a16="http://schemas.microsoft.com/office/drawing/2014/main" id="{80CBD5E9-596E-9613-BFF2-5BE7616FEBA9}"/>
                  </a:ext>
                </a:extLst>
              </p:cNvPr>
              <p:cNvSpPr txBox="1">
                <a:spLocks noRot="1" noChangeAspect="1" noMove="1" noResize="1" noEditPoints="1" noAdjustHandles="1" noChangeArrowheads="1" noChangeShapeType="1" noTextEdit="1"/>
              </p:cNvSpPr>
              <p:nvPr/>
            </p:nvSpPr>
            <p:spPr>
              <a:xfrm>
                <a:off x="1147523" y="2875087"/>
                <a:ext cx="3573105" cy="2505751"/>
              </a:xfrm>
              <a:prstGeom prst="rect">
                <a:avLst/>
              </a:prstGeom>
              <a:blipFill>
                <a:blip r:embed="rId3"/>
                <a:stretch>
                  <a:fillRect t="-1460" b="-2920"/>
                </a:stretch>
              </a:blipFill>
            </p:spPr>
            <p:txBody>
              <a:bodyPr/>
              <a:lstStyle/>
              <a:p>
                <a:r>
                  <a:rPr lang="en-US">
                    <a:noFill/>
                  </a:rPr>
                  <a:t> </a:t>
                </a:r>
              </a:p>
            </p:txBody>
          </p:sp>
        </mc:Fallback>
      </mc:AlternateContent>
    </p:spTree>
    <p:extLst>
      <p:ext uri="{BB962C8B-B14F-4D97-AF65-F5344CB8AC3E}">
        <p14:creationId xmlns:p14="http://schemas.microsoft.com/office/powerpoint/2010/main" val="3199539478"/>
      </p:ext>
    </p:extLst>
  </p:cSld>
  <p:clrMapOvr>
    <a:masterClrMapping/>
  </p:clrMapOvr>
  <mc:AlternateContent xmlns:mc="http://schemas.openxmlformats.org/markup-compatibility/2006">
    <mc:Choice xmlns:p14="http://schemas.microsoft.com/office/powerpoint/2010/main" Requires="p14">
      <p:transition spd="slow" p14:dur="2000" advTm="1379"/>
    </mc:Choice>
    <mc:Fallback>
      <p:transition spd="slow" advTm="137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64BC4-D0C6-4564-93B8-2AB33362ECA3}"/>
              </a:ext>
            </a:extLst>
          </p:cNvPr>
          <p:cNvSpPr>
            <a:spLocks noGrp="1"/>
          </p:cNvSpPr>
          <p:nvPr>
            <p:ph type="title"/>
          </p:nvPr>
        </p:nvSpPr>
        <p:spPr/>
        <p:txBody>
          <a:bodyPr>
            <a:normAutofit fontScale="90000"/>
          </a:bodyPr>
          <a:lstStyle/>
          <a:p>
            <a:r>
              <a:rPr lang="en-US" dirty="0">
                <a:latin typeface="Arial"/>
                <a:cs typeface="Arial"/>
              </a:rPr>
              <a:t>Additional Test: Material Tensile Test</a:t>
            </a:r>
            <a:endParaRPr lang="en-US" dirty="0"/>
          </a:p>
        </p:txBody>
      </p:sp>
      <p:pic>
        <p:nvPicPr>
          <p:cNvPr id="4" name="Picture 3" descr="A graph of different colored dots&#10;&#10;Description automatically generated">
            <a:extLst>
              <a:ext uri="{FF2B5EF4-FFF2-40B4-BE49-F238E27FC236}">
                <a16:creationId xmlns:a16="http://schemas.microsoft.com/office/drawing/2014/main" id="{17497C1C-F9EF-D505-2026-BD545166393D}"/>
              </a:ext>
            </a:extLst>
          </p:cNvPr>
          <p:cNvPicPr>
            <a:picLocks noChangeAspect="1"/>
          </p:cNvPicPr>
          <p:nvPr/>
        </p:nvPicPr>
        <p:blipFill>
          <a:blip r:embed="rId2"/>
          <a:stretch>
            <a:fillRect/>
          </a:stretch>
        </p:blipFill>
        <p:spPr>
          <a:xfrm>
            <a:off x="568642" y="1716764"/>
            <a:ext cx="7153275" cy="4305300"/>
          </a:xfrm>
          <a:prstGeom prst="rect">
            <a:avLst/>
          </a:prstGeom>
        </p:spPr>
      </p:pic>
      <p:sp>
        <p:nvSpPr>
          <p:cNvPr id="5" name="TextBox 4">
            <a:extLst>
              <a:ext uri="{FF2B5EF4-FFF2-40B4-BE49-F238E27FC236}">
                <a16:creationId xmlns:a16="http://schemas.microsoft.com/office/drawing/2014/main" id="{95DB1629-DD47-8EB7-1BC1-086927E0FD50}"/>
              </a:ext>
            </a:extLst>
          </p:cNvPr>
          <p:cNvSpPr txBox="1"/>
          <p:nvPr/>
        </p:nvSpPr>
        <p:spPr>
          <a:xfrm>
            <a:off x="11269333"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Calibri"/>
                <a:cs typeface="Calibri"/>
              </a:rPr>
              <a:t>Shilo</a:t>
            </a:r>
            <a:r>
              <a:rPr lang="en-US" b="1" dirty="0">
                <a:ea typeface="Calibri"/>
                <a:cs typeface="Calibri"/>
              </a:rPr>
              <a:t>: 47</a:t>
            </a:r>
          </a:p>
        </p:txBody>
      </p:sp>
      <p:sp>
        <p:nvSpPr>
          <p:cNvPr id="6" name="TextBox 5">
            <a:extLst>
              <a:ext uri="{FF2B5EF4-FFF2-40B4-BE49-F238E27FC236}">
                <a16:creationId xmlns:a16="http://schemas.microsoft.com/office/drawing/2014/main" id="{2C459CD3-B1D2-4DE7-72CD-778E1A40626D}"/>
              </a:ext>
            </a:extLst>
          </p:cNvPr>
          <p:cNvSpPr txBox="1"/>
          <p:nvPr/>
        </p:nvSpPr>
        <p:spPr>
          <a:xfrm>
            <a:off x="4328697" y="6122536"/>
            <a:ext cx="4027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XI – Vertical Material Test Results</a:t>
            </a:r>
            <a:endParaRPr lang="en-US" i="1" u="sng">
              <a:solidFill>
                <a:srgbClr val="003366"/>
              </a:solidFill>
              <a:ea typeface="Calibri"/>
              <a:cs typeface="Calibri"/>
            </a:endParaRPr>
          </a:p>
        </p:txBody>
      </p:sp>
      <p:pic>
        <p:nvPicPr>
          <p:cNvPr id="2" name="Picture 1" descr="A close-up of a couple of wrenches&#10;&#10;Description automatically generated">
            <a:extLst>
              <a:ext uri="{FF2B5EF4-FFF2-40B4-BE49-F238E27FC236}">
                <a16:creationId xmlns:a16="http://schemas.microsoft.com/office/drawing/2014/main" id="{C70C0F1E-F2A6-9F43-2FE1-DCC1EA662135}"/>
              </a:ext>
            </a:extLst>
          </p:cNvPr>
          <p:cNvPicPr>
            <a:picLocks noChangeAspect="1"/>
          </p:cNvPicPr>
          <p:nvPr/>
        </p:nvPicPr>
        <p:blipFill>
          <a:blip r:embed="rId3"/>
          <a:stretch>
            <a:fillRect/>
          </a:stretch>
        </p:blipFill>
        <p:spPr>
          <a:xfrm>
            <a:off x="8367395" y="2271712"/>
            <a:ext cx="2914650" cy="2314575"/>
          </a:xfrm>
          <a:prstGeom prst="rect">
            <a:avLst/>
          </a:prstGeom>
        </p:spPr>
      </p:pic>
      <p:sp>
        <p:nvSpPr>
          <p:cNvPr id="7" name="TextBox 6">
            <a:extLst>
              <a:ext uri="{FF2B5EF4-FFF2-40B4-BE49-F238E27FC236}">
                <a16:creationId xmlns:a16="http://schemas.microsoft.com/office/drawing/2014/main" id="{0774C430-E7E8-888F-14D1-52444F2958B2}"/>
              </a:ext>
            </a:extLst>
          </p:cNvPr>
          <p:cNvSpPr txBox="1"/>
          <p:nvPr/>
        </p:nvSpPr>
        <p:spPr>
          <a:xfrm>
            <a:off x="8239760" y="4978400"/>
            <a:ext cx="31597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t>Fig. XII – </a:t>
            </a:r>
            <a:r>
              <a:rPr lang="en-US" i="1" u="sng" err="1"/>
              <a:t>Creality</a:t>
            </a:r>
            <a:r>
              <a:rPr lang="en-US" i="1" u="sng"/>
              <a:t> Print Orientation Setup</a:t>
            </a:r>
            <a:endParaRPr lang="en-US"/>
          </a:p>
        </p:txBody>
      </p:sp>
    </p:spTree>
    <p:extLst>
      <p:ext uri="{BB962C8B-B14F-4D97-AF65-F5344CB8AC3E}">
        <p14:creationId xmlns:p14="http://schemas.microsoft.com/office/powerpoint/2010/main" val="2072023277"/>
      </p:ext>
    </p:extLst>
  </p:cSld>
  <p:clrMapOvr>
    <a:masterClrMapping/>
  </p:clrMapOvr>
  <mc:AlternateContent xmlns:mc="http://schemas.openxmlformats.org/markup-compatibility/2006">
    <mc:Choice xmlns:p14="http://schemas.microsoft.com/office/powerpoint/2010/main" Requires="p14">
      <p:transition spd="slow" p14:dur="2000" advTm="1346"/>
    </mc:Choice>
    <mc:Fallback>
      <p:transition spd="slow" advTm="134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26668-4D95-EA86-2DF8-7CBC4EA45111}"/>
              </a:ext>
            </a:extLst>
          </p:cNvPr>
          <p:cNvSpPr>
            <a:spLocks noGrp="1"/>
          </p:cNvSpPr>
          <p:nvPr>
            <p:ph type="title"/>
          </p:nvPr>
        </p:nvSpPr>
        <p:spPr/>
        <p:txBody>
          <a:bodyPr/>
          <a:lstStyle/>
          <a:p>
            <a:r>
              <a:rPr lang="en-US" sz="4000" dirty="0">
                <a:latin typeface="Arial"/>
                <a:cs typeface="Arial"/>
              </a:rPr>
              <a:t>Additional Test: Material Tensile Test</a:t>
            </a:r>
            <a:endParaRPr lang="en-US" sz="4000" b="0" dirty="0">
              <a:solidFill>
                <a:srgbClr val="000000"/>
              </a:solidFill>
              <a:latin typeface="Arial"/>
              <a:cs typeface="Arial"/>
            </a:endParaRPr>
          </a:p>
        </p:txBody>
      </p:sp>
      <p:pic>
        <p:nvPicPr>
          <p:cNvPr id="10" name="Content Placeholder 9" descr="A graph of different colored lines&#10;&#10;Description automatically generated">
            <a:extLst>
              <a:ext uri="{FF2B5EF4-FFF2-40B4-BE49-F238E27FC236}">
                <a16:creationId xmlns:a16="http://schemas.microsoft.com/office/drawing/2014/main" id="{28C679FC-4596-2B11-8C2C-C19784956976}"/>
              </a:ext>
            </a:extLst>
          </p:cNvPr>
          <p:cNvPicPr>
            <a:picLocks noGrp="1" noChangeAspect="1"/>
          </p:cNvPicPr>
          <p:nvPr>
            <p:ph idx="1"/>
          </p:nvPr>
        </p:nvPicPr>
        <p:blipFill>
          <a:blip r:embed="rId2"/>
          <a:stretch>
            <a:fillRect/>
          </a:stretch>
        </p:blipFill>
        <p:spPr>
          <a:xfrm>
            <a:off x="568642" y="1839567"/>
            <a:ext cx="7153275" cy="4305300"/>
          </a:xfrm>
        </p:spPr>
      </p:pic>
      <p:sp>
        <p:nvSpPr>
          <p:cNvPr id="4" name="TextBox 3">
            <a:extLst>
              <a:ext uri="{FF2B5EF4-FFF2-40B4-BE49-F238E27FC236}">
                <a16:creationId xmlns:a16="http://schemas.microsoft.com/office/drawing/2014/main" id="{C9D73206-238F-3F59-2A17-EB170FDCA6B9}"/>
              </a:ext>
            </a:extLst>
          </p:cNvPr>
          <p:cNvSpPr txBox="1"/>
          <p:nvPr/>
        </p:nvSpPr>
        <p:spPr>
          <a:xfrm>
            <a:off x="11269333"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Calibri"/>
                <a:cs typeface="Calibri"/>
              </a:rPr>
              <a:t>Shilo</a:t>
            </a:r>
            <a:r>
              <a:rPr lang="en-US" b="1" dirty="0">
                <a:ea typeface="Calibri"/>
                <a:cs typeface="Calibri"/>
              </a:rPr>
              <a:t>: 48</a:t>
            </a:r>
          </a:p>
        </p:txBody>
      </p:sp>
      <p:sp>
        <p:nvSpPr>
          <p:cNvPr id="5" name="TextBox 4">
            <a:extLst>
              <a:ext uri="{FF2B5EF4-FFF2-40B4-BE49-F238E27FC236}">
                <a16:creationId xmlns:a16="http://schemas.microsoft.com/office/drawing/2014/main" id="{9145DD89-A494-F843-CCD1-3E44CA0D0EF0}"/>
              </a:ext>
            </a:extLst>
          </p:cNvPr>
          <p:cNvSpPr txBox="1"/>
          <p:nvPr/>
        </p:nvSpPr>
        <p:spPr>
          <a:xfrm>
            <a:off x="4236706" y="6142648"/>
            <a:ext cx="4027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XIII – Horizontal Material Test Results</a:t>
            </a:r>
            <a:endParaRPr lang="en-US" i="1" u="sng">
              <a:solidFill>
                <a:srgbClr val="003366"/>
              </a:solidFill>
              <a:ea typeface="Calibri"/>
              <a:cs typeface="Calibri"/>
            </a:endParaRPr>
          </a:p>
        </p:txBody>
      </p:sp>
      <p:pic>
        <p:nvPicPr>
          <p:cNvPr id="2" name="Picture 1" descr="A close-up of a couple of wrenches&#10;&#10;Description automatically generated">
            <a:extLst>
              <a:ext uri="{FF2B5EF4-FFF2-40B4-BE49-F238E27FC236}">
                <a16:creationId xmlns:a16="http://schemas.microsoft.com/office/drawing/2014/main" id="{4C73EB50-C6CC-D0A8-F14A-8487DE5EEE74}"/>
              </a:ext>
            </a:extLst>
          </p:cNvPr>
          <p:cNvPicPr>
            <a:picLocks noChangeAspect="1"/>
          </p:cNvPicPr>
          <p:nvPr/>
        </p:nvPicPr>
        <p:blipFill>
          <a:blip r:embed="rId3"/>
          <a:stretch>
            <a:fillRect/>
          </a:stretch>
        </p:blipFill>
        <p:spPr>
          <a:xfrm>
            <a:off x="8448675" y="2271712"/>
            <a:ext cx="2914650" cy="2314575"/>
          </a:xfrm>
          <a:prstGeom prst="rect">
            <a:avLst/>
          </a:prstGeom>
        </p:spPr>
      </p:pic>
      <p:sp>
        <p:nvSpPr>
          <p:cNvPr id="7" name="TextBox 6">
            <a:extLst>
              <a:ext uri="{FF2B5EF4-FFF2-40B4-BE49-F238E27FC236}">
                <a16:creationId xmlns:a16="http://schemas.microsoft.com/office/drawing/2014/main" id="{6C1FC14E-2DA1-5AA2-6E20-89A97810B82C}"/>
              </a:ext>
            </a:extLst>
          </p:cNvPr>
          <p:cNvSpPr txBox="1"/>
          <p:nvPr/>
        </p:nvSpPr>
        <p:spPr>
          <a:xfrm>
            <a:off x="8239760" y="4978400"/>
            <a:ext cx="31597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u="sng"/>
              <a:t>Fig. XII – </a:t>
            </a:r>
            <a:r>
              <a:rPr lang="en-US" i="1" u="sng" err="1"/>
              <a:t>Creality</a:t>
            </a:r>
            <a:r>
              <a:rPr lang="en-US" i="1" u="sng"/>
              <a:t> Print Orientation Setup</a:t>
            </a:r>
            <a:endParaRPr lang="en-US"/>
          </a:p>
        </p:txBody>
      </p:sp>
    </p:spTree>
    <p:extLst>
      <p:ext uri="{BB962C8B-B14F-4D97-AF65-F5344CB8AC3E}">
        <p14:creationId xmlns:p14="http://schemas.microsoft.com/office/powerpoint/2010/main" val="1792499997"/>
      </p:ext>
    </p:extLst>
  </p:cSld>
  <p:clrMapOvr>
    <a:masterClrMapping/>
  </p:clrMapOvr>
  <mc:AlternateContent xmlns:mc="http://schemas.openxmlformats.org/markup-compatibility/2006">
    <mc:Choice xmlns:p14="http://schemas.microsoft.com/office/powerpoint/2010/main" Requires="p14">
      <p:transition spd="slow" p14:dur="2000" advTm="1377"/>
    </mc:Choice>
    <mc:Fallback>
      <p:transition spd="slow" advTm="13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Design Requirements: </a:t>
            </a:r>
            <a:br>
              <a:rPr lang="en-US" sz="4600">
                <a:latin typeface="Arial"/>
                <a:cs typeface="Arial"/>
              </a:rPr>
            </a:br>
            <a:r>
              <a:rPr lang="en-US" sz="4600">
                <a:latin typeface="Arial"/>
                <a:cs typeface="Arial"/>
              </a:rPr>
              <a:t>Customer Requirements</a:t>
            </a:r>
            <a:endParaRPr lang="en-US"/>
          </a:p>
        </p:txBody>
      </p:sp>
      <p:sp>
        <p:nvSpPr>
          <p:cNvPr id="3" name="TextBox 2">
            <a:extLst>
              <a:ext uri="{FF2B5EF4-FFF2-40B4-BE49-F238E27FC236}">
                <a16:creationId xmlns:a16="http://schemas.microsoft.com/office/drawing/2014/main" id="{B4DC3B5A-4337-929B-5612-DCDE7D0378B5}"/>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ea typeface="Calibri"/>
                <a:cs typeface="Calibri"/>
              </a:rPr>
              <a:t>Shilo</a:t>
            </a:r>
            <a:r>
              <a:rPr lang="en-US" b="1">
                <a:ea typeface="Calibri"/>
                <a:cs typeface="Calibri"/>
              </a:rPr>
              <a:t>: 4</a:t>
            </a:r>
          </a:p>
        </p:txBody>
      </p:sp>
      <p:graphicFrame>
        <p:nvGraphicFramePr>
          <p:cNvPr id="6" name="Table 5">
            <a:extLst>
              <a:ext uri="{FF2B5EF4-FFF2-40B4-BE49-F238E27FC236}">
                <a16:creationId xmlns:a16="http://schemas.microsoft.com/office/drawing/2014/main" id="{B8390086-C7A4-2747-80BC-B136FE37E59D}"/>
              </a:ext>
            </a:extLst>
          </p:cNvPr>
          <p:cNvGraphicFramePr>
            <a:graphicFrameLocks noGrp="1"/>
          </p:cNvGraphicFramePr>
          <p:nvPr>
            <p:extLst>
              <p:ext uri="{D42A27DB-BD31-4B8C-83A1-F6EECF244321}">
                <p14:modId xmlns:p14="http://schemas.microsoft.com/office/powerpoint/2010/main" val="1224738739"/>
              </p:ext>
            </p:extLst>
          </p:nvPr>
        </p:nvGraphicFramePr>
        <p:xfrm>
          <a:off x="398720" y="1665767"/>
          <a:ext cx="11559641" cy="4059300"/>
        </p:xfrm>
        <a:graphic>
          <a:graphicData uri="http://schemas.openxmlformats.org/drawingml/2006/table">
            <a:tbl>
              <a:tblPr firstRow="1" bandRow="1">
                <a:tableStyleId>{5C22544A-7EE6-4342-B048-85BDC9FD1C3A}</a:tableStyleId>
              </a:tblPr>
              <a:tblGrid>
                <a:gridCol w="3568699">
                  <a:extLst>
                    <a:ext uri="{9D8B030D-6E8A-4147-A177-3AD203B41FA5}">
                      <a16:colId xmlns:a16="http://schemas.microsoft.com/office/drawing/2014/main" val="3666556262"/>
                    </a:ext>
                  </a:extLst>
                </a:gridCol>
                <a:gridCol w="7990942">
                  <a:extLst>
                    <a:ext uri="{9D8B030D-6E8A-4147-A177-3AD203B41FA5}">
                      <a16:colId xmlns:a16="http://schemas.microsoft.com/office/drawing/2014/main" val="3159604931"/>
                    </a:ext>
                  </a:extLst>
                </a:gridCol>
              </a:tblGrid>
              <a:tr h="769138">
                <a:tc>
                  <a:txBody>
                    <a:bodyPr/>
                    <a:lstStyle/>
                    <a:p>
                      <a:r>
                        <a:rPr lang="en-US"/>
                        <a:t>Customer Requirements</a:t>
                      </a:r>
                    </a:p>
                  </a:txBody>
                  <a:tcPr>
                    <a:solidFill>
                      <a:schemeClr val="accent3"/>
                    </a:solidFill>
                  </a:tcPr>
                </a:tc>
                <a:tc>
                  <a:txBody>
                    <a:bodyPr/>
                    <a:lstStyle/>
                    <a:p>
                      <a:r>
                        <a:rPr lang="en-US"/>
                        <a:t>Description</a:t>
                      </a:r>
                    </a:p>
                  </a:txBody>
                  <a:tcPr>
                    <a:solidFill>
                      <a:schemeClr val="accent3"/>
                    </a:solidFill>
                  </a:tcPr>
                </a:tc>
                <a:extLst>
                  <a:ext uri="{0D108BD9-81ED-4DB2-BD59-A6C34878D82A}">
                    <a16:rowId xmlns:a16="http://schemas.microsoft.com/office/drawing/2014/main" val="2768138527"/>
                  </a:ext>
                </a:extLst>
              </a:tr>
              <a:tr h="730681">
                <a:tc>
                  <a:txBody>
                    <a:bodyPr/>
                    <a:lstStyle/>
                    <a:p>
                      <a:r>
                        <a:rPr lang="en-US"/>
                        <a:t>Fully 3D Printable and Open Source</a:t>
                      </a:r>
                    </a:p>
                  </a:txBody>
                  <a:tcPr>
                    <a:solidFill>
                      <a:schemeClr val="tx1">
                        <a:lumMod val="20000"/>
                        <a:lumOff val="80000"/>
                      </a:schemeClr>
                    </a:solidFill>
                  </a:tcPr>
                </a:tc>
                <a:tc>
                  <a:txBody>
                    <a:bodyPr/>
                    <a:lstStyle/>
                    <a:p>
                      <a:r>
                        <a:rPr lang="en-US"/>
                        <a:t>Client has requested that the device is able to be fully 3D printed with detailed instructions and clear disclaimers towards what materials and printing tolerances are required for the device.</a:t>
                      </a:r>
                    </a:p>
                  </a:txBody>
                  <a:tcPr>
                    <a:solidFill>
                      <a:schemeClr val="tx1">
                        <a:lumMod val="20000"/>
                        <a:lumOff val="80000"/>
                      </a:schemeClr>
                    </a:solidFill>
                  </a:tcPr>
                </a:tc>
                <a:extLst>
                  <a:ext uri="{0D108BD9-81ED-4DB2-BD59-A6C34878D82A}">
                    <a16:rowId xmlns:a16="http://schemas.microsoft.com/office/drawing/2014/main" val="2594486035"/>
                  </a:ext>
                </a:extLst>
              </a:tr>
              <a:tr h="730681">
                <a:tc>
                  <a:txBody>
                    <a:bodyPr/>
                    <a:lstStyle/>
                    <a:p>
                      <a:r>
                        <a:rPr lang="en-US"/>
                        <a:t>Medically Safe For User</a:t>
                      </a:r>
                    </a:p>
                  </a:txBody>
                  <a:tcPr>
                    <a:solidFill>
                      <a:schemeClr val="tx1">
                        <a:lumMod val="20000"/>
                        <a:lumOff val="80000"/>
                      </a:schemeClr>
                    </a:solidFill>
                  </a:tcPr>
                </a:tc>
                <a:tc>
                  <a:txBody>
                    <a:bodyPr/>
                    <a:lstStyle/>
                    <a:p>
                      <a:r>
                        <a:rPr lang="en-US"/>
                        <a:t>The device must be made entirely out of FDA / ISO compliant materials that, during normal operation, should not cause any short- or long-term damage to the patient.</a:t>
                      </a:r>
                    </a:p>
                  </a:txBody>
                  <a:tcPr>
                    <a:solidFill>
                      <a:schemeClr val="tx1">
                        <a:lumMod val="20000"/>
                        <a:lumOff val="80000"/>
                      </a:schemeClr>
                    </a:solidFill>
                  </a:tcPr>
                </a:tc>
                <a:extLst>
                  <a:ext uri="{0D108BD9-81ED-4DB2-BD59-A6C34878D82A}">
                    <a16:rowId xmlns:a16="http://schemas.microsoft.com/office/drawing/2014/main" val="4292599566"/>
                  </a:ext>
                </a:extLst>
              </a:tr>
              <a:tr h="730681">
                <a:tc>
                  <a:txBody>
                    <a:bodyPr/>
                    <a:lstStyle/>
                    <a:p>
                      <a:r>
                        <a:rPr lang="en-US"/>
                        <a:t>&lt;$50 Per Unit</a:t>
                      </a:r>
                    </a:p>
                  </a:txBody>
                  <a:tcPr>
                    <a:solidFill>
                      <a:schemeClr val="tx1">
                        <a:lumMod val="20000"/>
                        <a:lumOff val="80000"/>
                      </a:schemeClr>
                    </a:solidFill>
                  </a:tcPr>
                </a:tc>
                <a:tc>
                  <a:txBody>
                    <a:bodyPr/>
                    <a:lstStyle/>
                    <a:p>
                      <a:r>
                        <a:rPr lang="en-US"/>
                        <a:t>The total cost of printing material required to print the device must be under $50. </a:t>
                      </a:r>
                    </a:p>
                  </a:txBody>
                  <a:tcPr>
                    <a:solidFill>
                      <a:schemeClr val="tx1">
                        <a:lumMod val="20000"/>
                        <a:lumOff val="80000"/>
                      </a:schemeClr>
                    </a:solidFill>
                  </a:tcPr>
                </a:tc>
                <a:extLst>
                  <a:ext uri="{0D108BD9-81ED-4DB2-BD59-A6C34878D82A}">
                    <a16:rowId xmlns:a16="http://schemas.microsoft.com/office/drawing/2014/main" val="2628174008"/>
                  </a:ext>
                </a:extLst>
              </a:tr>
              <a:tr h="730681">
                <a:tc>
                  <a:txBody>
                    <a:bodyPr/>
                    <a:lstStyle/>
                    <a:p>
                      <a:pPr lvl="0">
                        <a:buNone/>
                      </a:pPr>
                      <a:r>
                        <a:rPr lang="en-US"/>
                        <a:t>Ability to Measure Progress</a:t>
                      </a:r>
                    </a:p>
                  </a:txBody>
                  <a:tcPr>
                    <a:solidFill>
                      <a:schemeClr val="tx1">
                        <a:lumMod val="20000"/>
                        <a:lumOff val="80000"/>
                      </a:schemeClr>
                    </a:solidFill>
                  </a:tcPr>
                </a:tc>
                <a:tc>
                  <a:txBody>
                    <a:bodyPr/>
                    <a:lstStyle/>
                    <a:p>
                      <a:pPr lvl="0">
                        <a:buNone/>
                      </a:pPr>
                      <a:r>
                        <a:rPr lang="en-US"/>
                        <a:t>To aid researchers and clinicians, the device should be able to measure out muscle displacement as well as applied force to the jaw so that progress can be measured over time.</a:t>
                      </a:r>
                    </a:p>
                  </a:txBody>
                  <a:tcPr>
                    <a:solidFill>
                      <a:schemeClr val="tx1">
                        <a:lumMod val="20000"/>
                        <a:lumOff val="80000"/>
                      </a:schemeClr>
                    </a:solidFill>
                  </a:tcPr>
                </a:tc>
                <a:extLst>
                  <a:ext uri="{0D108BD9-81ED-4DB2-BD59-A6C34878D82A}">
                    <a16:rowId xmlns:a16="http://schemas.microsoft.com/office/drawing/2014/main" val="1896185160"/>
                  </a:ext>
                </a:extLst>
              </a:tr>
            </a:tbl>
          </a:graphicData>
        </a:graphic>
      </p:graphicFrame>
      <p:sp>
        <p:nvSpPr>
          <p:cNvPr id="2" name="TextBox 1">
            <a:extLst>
              <a:ext uri="{FF2B5EF4-FFF2-40B4-BE49-F238E27FC236}">
                <a16:creationId xmlns:a16="http://schemas.microsoft.com/office/drawing/2014/main" id="{D088C913-B42A-5D6F-A6F8-1F94D02CD950}"/>
              </a:ext>
            </a:extLst>
          </p:cNvPr>
          <p:cNvSpPr txBox="1"/>
          <p:nvPr/>
        </p:nvSpPr>
        <p:spPr>
          <a:xfrm>
            <a:off x="4030581" y="6474320"/>
            <a:ext cx="4292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ea typeface="Calibri"/>
                <a:cs typeface="Calibri"/>
              </a:rPr>
              <a:t>Table I: Customer Requirements for Design</a:t>
            </a:r>
            <a:endParaRPr lang="en-US" i="1" u="sng"/>
          </a:p>
        </p:txBody>
      </p:sp>
    </p:spTree>
    <p:extLst>
      <p:ext uri="{BB962C8B-B14F-4D97-AF65-F5344CB8AC3E}">
        <p14:creationId xmlns:p14="http://schemas.microsoft.com/office/powerpoint/2010/main" val="2546272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64BC4-D0C6-4564-93B8-2AB33362ECA3}"/>
              </a:ext>
            </a:extLst>
          </p:cNvPr>
          <p:cNvSpPr>
            <a:spLocks noGrp="1"/>
          </p:cNvSpPr>
          <p:nvPr>
            <p:ph type="title"/>
          </p:nvPr>
        </p:nvSpPr>
        <p:spPr/>
        <p:txBody>
          <a:bodyPr>
            <a:normAutofit/>
          </a:bodyPr>
          <a:lstStyle/>
          <a:p>
            <a:r>
              <a:rPr lang="en-US" dirty="0">
                <a:latin typeface="Arial"/>
                <a:cs typeface="Arial"/>
              </a:rPr>
              <a:t>Additional Test: Model Skull</a:t>
            </a:r>
            <a:endParaRPr lang="en-US" dirty="0"/>
          </a:p>
        </p:txBody>
      </p:sp>
      <p:sp>
        <p:nvSpPr>
          <p:cNvPr id="4" name="TextBox 3">
            <a:extLst>
              <a:ext uri="{FF2B5EF4-FFF2-40B4-BE49-F238E27FC236}">
                <a16:creationId xmlns:a16="http://schemas.microsoft.com/office/drawing/2014/main" id="{207D24E1-BF8A-31AB-37E7-B78C2D0E3BCD}"/>
              </a:ext>
            </a:extLst>
          </p:cNvPr>
          <p:cNvSpPr txBox="1"/>
          <p:nvPr/>
        </p:nvSpPr>
        <p:spPr>
          <a:xfrm>
            <a:off x="698000" y="2751895"/>
            <a:ext cx="4973930" cy="2031325"/>
          </a:xfrm>
          <a:prstGeom prst="rect">
            <a:avLst/>
          </a:prstGeom>
          <a:noFill/>
        </p:spPr>
        <p:txBody>
          <a:bodyPr wrap="square" lIns="0" tIns="0" rIns="0" bIns="0" rtlCol="0">
            <a:spAutoFit/>
          </a:bodyPr>
          <a:lstStyle/>
          <a:p>
            <a:pPr algn="ctr"/>
            <a:r>
              <a:rPr lang="en-US" sz="2200" b="0" u="sng" dirty="0">
                <a:latin typeface="Cambria Math" panose="02040503050406030204" pitchFamily="18" charset="0"/>
              </a:rPr>
              <a:t>Assumptions:</a:t>
            </a:r>
          </a:p>
          <a:p>
            <a:pPr algn="ctr"/>
            <a:r>
              <a:rPr lang="en-US" sz="2200" dirty="0">
                <a:latin typeface="Cambria Math" panose="02040503050406030204" pitchFamily="18" charset="0"/>
              </a:rPr>
              <a:t>Force Applied By Each Set of Bands: 8 N</a:t>
            </a:r>
          </a:p>
          <a:p>
            <a:pPr algn="ctr"/>
            <a:r>
              <a:rPr lang="en-US" sz="2200" b="0" dirty="0">
                <a:latin typeface="Cambria Math" panose="02040503050406030204" pitchFamily="18" charset="0"/>
              </a:rPr>
              <a:t># of </a:t>
            </a:r>
            <a:r>
              <a:rPr lang="en-US" sz="2200" dirty="0">
                <a:latin typeface="Cambria Math" panose="02040503050406030204" pitchFamily="18" charset="0"/>
              </a:rPr>
              <a:t>Sets</a:t>
            </a:r>
            <a:r>
              <a:rPr lang="en-US" sz="2200" b="0" dirty="0">
                <a:latin typeface="Cambria Math" panose="02040503050406030204" pitchFamily="18" charset="0"/>
              </a:rPr>
              <a:t> Needed to Simulate Patient: ~7.5 Sets</a:t>
            </a:r>
          </a:p>
          <a:p>
            <a:pPr algn="ctr"/>
            <a:r>
              <a:rPr lang="en-US" sz="2200" dirty="0">
                <a:latin typeface="Cambria Math" panose="02040503050406030204" pitchFamily="18" charset="0"/>
              </a:rPr>
              <a:t>Maximum Sets Used: 7 Sets</a:t>
            </a:r>
            <a:r>
              <a:rPr lang="en-US" sz="2200" b="0" dirty="0">
                <a:latin typeface="Cambria Math" panose="02040503050406030204" pitchFamily="18" charset="0"/>
              </a:rPr>
              <a:t> </a:t>
            </a:r>
          </a:p>
          <a:p>
            <a:pPr algn="ctr"/>
            <a:r>
              <a:rPr lang="en-US" sz="2200" dirty="0">
                <a:latin typeface="Cambria Math" panose="02040503050406030204" pitchFamily="18" charset="0"/>
              </a:rPr>
              <a:t>Maximum Force Applied: 58 N</a:t>
            </a:r>
            <a:endParaRPr lang="en-US" sz="2200" b="0" dirty="0">
              <a:latin typeface="Cambria Math" panose="02040503050406030204" pitchFamily="18" charset="0"/>
            </a:endParaRPr>
          </a:p>
        </p:txBody>
      </p:sp>
      <p:sp>
        <p:nvSpPr>
          <p:cNvPr id="2" name="TextBox 1">
            <a:extLst>
              <a:ext uri="{FF2B5EF4-FFF2-40B4-BE49-F238E27FC236}">
                <a16:creationId xmlns:a16="http://schemas.microsoft.com/office/drawing/2014/main" id="{290716A7-1365-D8BA-C227-5F631702EC45}"/>
              </a:ext>
            </a:extLst>
          </p:cNvPr>
          <p:cNvSpPr txBox="1"/>
          <p:nvPr/>
        </p:nvSpPr>
        <p:spPr>
          <a:xfrm>
            <a:off x="10871087"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Cassina: 49</a:t>
            </a:r>
          </a:p>
        </p:txBody>
      </p:sp>
      <p:pic>
        <p:nvPicPr>
          <p:cNvPr id="6" name="Picture 5" descr="A person using a mechanical device to cut a skull&#10;&#10;Description automatically generated">
            <a:extLst>
              <a:ext uri="{FF2B5EF4-FFF2-40B4-BE49-F238E27FC236}">
                <a16:creationId xmlns:a16="http://schemas.microsoft.com/office/drawing/2014/main" id="{6B671B44-33F6-70EB-90BA-BC41174DAF72}"/>
              </a:ext>
            </a:extLst>
          </p:cNvPr>
          <p:cNvPicPr>
            <a:picLocks noChangeAspect="1"/>
          </p:cNvPicPr>
          <p:nvPr/>
        </p:nvPicPr>
        <p:blipFill>
          <a:blip r:embed="rId2" cstate="print">
            <a:extLst>
              <a:ext uri="{28A0092B-C50C-407E-A947-70E740481C1C}">
                <a14:useLocalDpi xmlns:a14="http://schemas.microsoft.com/office/drawing/2010/main" val="0"/>
              </a:ext>
            </a:extLst>
          </a:blip>
          <a:srcRect t="9877" b="30910"/>
          <a:stretch/>
        </p:blipFill>
        <p:spPr>
          <a:xfrm>
            <a:off x="5899728" y="1662822"/>
            <a:ext cx="5349499" cy="4209473"/>
          </a:xfrm>
          <a:prstGeom prst="rect">
            <a:avLst/>
          </a:prstGeom>
          <a:ln w="12700">
            <a:solidFill>
              <a:schemeClr val="tx1">
                <a:lumMod val="50000"/>
              </a:schemeClr>
            </a:solidFill>
          </a:ln>
        </p:spPr>
      </p:pic>
      <p:sp>
        <p:nvSpPr>
          <p:cNvPr id="7" name="TextBox 6">
            <a:extLst>
              <a:ext uri="{FF2B5EF4-FFF2-40B4-BE49-F238E27FC236}">
                <a16:creationId xmlns:a16="http://schemas.microsoft.com/office/drawing/2014/main" id="{A19411E1-56C9-30C6-328A-DE5E3A928F5D}"/>
              </a:ext>
            </a:extLst>
          </p:cNvPr>
          <p:cNvSpPr txBox="1"/>
          <p:nvPr/>
        </p:nvSpPr>
        <p:spPr>
          <a:xfrm>
            <a:off x="6545425" y="5880081"/>
            <a:ext cx="4697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cs typeface="Calibri"/>
              </a:rPr>
              <a:t>Fig. XIV – Model Skull Test / Demonstration</a:t>
            </a:r>
            <a:endParaRPr lang="en-US" i="1" u="sng">
              <a:solidFill>
                <a:srgbClr val="003366"/>
              </a:solidFill>
              <a:ea typeface="Calibri"/>
              <a:cs typeface="Calibri"/>
            </a:endParaRPr>
          </a:p>
        </p:txBody>
      </p:sp>
    </p:spTree>
    <p:extLst>
      <p:ext uri="{BB962C8B-B14F-4D97-AF65-F5344CB8AC3E}">
        <p14:creationId xmlns:p14="http://schemas.microsoft.com/office/powerpoint/2010/main" val="1098633557"/>
      </p:ext>
    </p:extLst>
  </p:cSld>
  <p:clrMapOvr>
    <a:masterClrMapping/>
  </p:clrMapOvr>
  <mc:AlternateContent xmlns:mc="http://schemas.openxmlformats.org/markup-compatibility/2006">
    <mc:Choice xmlns:p14="http://schemas.microsoft.com/office/powerpoint/2010/main" Requires="p14">
      <p:transition spd="slow" p14:dur="2000" advTm="1340"/>
    </mc:Choice>
    <mc:Fallback>
      <p:transition spd="slow" advTm="134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E7ABCF-839E-4D04-B8CE-B6D59767C193}"/>
              </a:ext>
            </a:extLst>
          </p:cNvPr>
          <p:cNvSpPr>
            <a:spLocks noGrp="1"/>
          </p:cNvSpPr>
          <p:nvPr>
            <p:ph type="title"/>
          </p:nvPr>
        </p:nvSpPr>
        <p:spPr/>
        <p:txBody>
          <a:bodyPr/>
          <a:lstStyle/>
          <a:p>
            <a:r>
              <a:rPr lang="en-US" dirty="0"/>
              <a:t>Future Work</a:t>
            </a:r>
          </a:p>
        </p:txBody>
      </p:sp>
      <p:pic>
        <p:nvPicPr>
          <p:cNvPr id="4" name="Picture 3" descr="The role of exercise therapy in managing post-radiotherapy trismus in head  and neck cancer - ScienceDirect">
            <a:extLst>
              <a:ext uri="{FF2B5EF4-FFF2-40B4-BE49-F238E27FC236}">
                <a16:creationId xmlns:a16="http://schemas.microsoft.com/office/drawing/2014/main" id="{2F520CBE-7A89-4F3B-BEA0-F68A604982B1}"/>
              </a:ext>
            </a:extLst>
          </p:cNvPr>
          <p:cNvPicPr>
            <a:picLocks noChangeAspect="1"/>
          </p:cNvPicPr>
          <p:nvPr/>
        </p:nvPicPr>
        <p:blipFill>
          <a:blip r:embed="rId2"/>
          <a:stretch>
            <a:fillRect/>
          </a:stretch>
        </p:blipFill>
        <p:spPr>
          <a:xfrm>
            <a:off x="7577332" y="2054560"/>
            <a:ext cx="3851794" cy="2577971"/>
          </a:xfrm>
          <a:prstGeom prst="rect">
            <a:avLst/>
          </a:prstGeom>
        </p:spPr>
      </p:pic>
      <p:sp>
        <p:nvSpPr>
          <p:cNvPr id="6" name="TextBox 5">
            <a:extLst>
              <a:ext uri="{FF2B5EF4-FFF2-40B4-BE49-F238E27FC236}">
                <a16:creationId xmlns:a16="http://schemas.microsoft.com/office/drawing/2014/main" id="{DBF775BD-CA22-4F48-94A8-28FC4E1CD491}"/>
              </a:ext>
            </a:extLst>
          </p:cNvPr>
          <p:cNvSpPr txBox="1"/>
          <p:nvPr/>
        </p:nvSpPr>
        <p:spPr>
          <a:xfrm>
            <a:off x="7652658" y="4694572"/>
            <a:ext cx="37011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dirty="0">
                <a:cs typeface="Calibri"/>
              </a:rPr>
              <a:t>Fig. 1 - Science Direct V16 I1 doi.org</a:t>
            </a:r>
            <a:endParaRPr lang="en-US" i="1" u="sng" dirty="0">
              <a:solidFill>
                <a:srgbClr val="1F1F1F"/>
              </a:solidFill>
              <a:cs typeface="Calibri"/>
            </a:endParaRPr>
          </a:p>
          <a:p>
            <a:endParaRPr lang="en-US" dirty="0">
              <a:cs typeface="Calibri"/>
            </a:endParaRPr>
          </a:p>
        </p:txBody>
      </p:sp>
      <p:sp>
        <p:nvSpPr>
          <p:cNvPr id="7" name="TextBox 6">
            <a:extLst>
              <a:ext uri="{FF2B5EF4-FFF2-40B4-BE49-F238E27FC236}">
                <a16:creationId xmlns:a16="http://schemas.microsoft.com/office/drawing/2014/main" id="{21309849-88AB-458C-A34B-2E3623A732F6}"/>
              </a:ext>
            </a:extLst>
          </p:cNvPr>
          <p:cNvSpPr txBox="1"/>
          <p:nvPr/>
        </p:nvSpPr>
        <p:spPr>
          <a:xfrm>
            <a:off x="838200" y="2113859"/>
            <a:ext cx="5181600" cy="3108543"/>
          </a:xfrm>
          <a:prstGeom prst="rect">
            <a:avLst/>
          </a:prstGeom>
          <a:noFill/>
        </p:spPr>
        <p:txBody>
          <a:bodyPr wrap="square" rtlCol="0">
            <a:spAutoFit/>
          </a:bodyPr>
          <a:lstStyle/>
          <a:p>
            <a:r>
              <a:rPr lang="en-US" sz="2800" u="sng" dirty="0"/>
              <a:t>Next Steps:</a:t>
            </a:r>
          </a:p>
          <a:p>
            <a:pPr marL="285750" indent="-285750">
              <a:buFont typeface="Arial" panose="020B0604020202020204" pitchFamily="34" charset="0"/>
              <a:buChar char="•"/>
            </a:pPr>
            <a:r>
              <a:rPr lang="en-US" sz="2800" dirty="0"/>
              <a:t>Clinical Trials</a:t>
            </a:r>
          </a:p>
          <a:p>
            <a:pPr marL="1200150" lvl="2" indent="-285750">
              <a:buFont typeface="Arial" panose="020B0604020202020204" pitchFamily="34" charset="0"/>
              <a:buChar char="•"/>
            </a:pPr>
            <a:r>
              <a:rPr lang="en-US" sz="2800" dirty="0"/>
              <a:t>Approval for testing has been submitted</a:t>
            </a:r>
          </a:p>
          <a:p>
            <a:pPr marL="1200150" lvl="2" indent="-285750">
              <a:buFont typeface="Arial" panose="020B0604020202020204" pitchFamily="34" charset="0"/>
              <a:buChar char="•"/>
            </a:pPr>
            <a:r>
              <a:rPr lang="en-US" sz="2800" dirty="0"/>
              <a:t>Feedback from patients will help improve design and functionality</a:t>
            </a:r>
          </a:p>
        </p:txBody>
      </p:sp>
      <p:sp>
        <p:nvSpPr>
          <p:cNvPr id="8" name="TextBox 7">
            <a:extLst>
              <a:ext uri="{FF2B5EF4-FFF2-40B4-BE49-F238E27FC236}">
                <a16:creationId xmlns:a16="http://schemas.microsoft.com/office/drawing/2014/main" id="{6D099BF8-7643-441C-8476-01C6D240591B}"/>
              </a:ext>
            </a:extLst>
          </p:cNvPr>
          <p:cNvSpPr txBox="1"/>
          <p:nvPr/>
        </p:nvSpPr>
        <p:spPr>
          <a:xfrm>
            <a:off x="10871087" y="6488668"/>
            <a:ext cx="1320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Nathan: 50</a:t>
            </a:r>
          </a:p>
        </p:txBody>
      </p:sp>
    </p:spTree>
    <p:extLst>
      <p:ext uri="{BB962C8B-B14F-4D97-AF65-F5344CB8AC3E}">
        <p14:creationId xmlns:p14="http://schemas.microsoft.com/office/powerpoint/2010/main" val="1785953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A929C-F016-0E4C-BBA8-F90194F293AF}"/>
              </a:ext>
            </a:extLst>
          </p:cNvPr>
          <p:cNvSpPr>
            <a:spLocks noGrp="1"/>
          </p:cNvSpPr>
          <p:nvPr>
            <p:ph type="ctrTitle"/>
          </p:nvPr>
        </p:nvSpPr>
        <p:spPr>
          <a:xfrm>
            <a:off x="1524000" y="2338085"/>
            <a:ext cx="9144000" cy="1023960"/>
          </a:xfrm>
        </p:spPr>
        <p:txBody>
          <a:bodyPr>
            <a:normAutofit fontScale="90000"/>
          </a:bodyPr>
          <a:lstStyle/>
          <a:p>
            <a:r>
              <a:rPr lang="en-US" b="1">
                <a:solidFill>
                  <a:srgbClr val="F8B700"/>
                </a:solidFill>
                <a:latin typeface="Arial" panose="020B0604020202020204" pitchFamily="34" charset="0"/>
              </a:rPr>
              <a:t>Thank you!</a:t>
            </a:r>
            <a:br>
              <a:rPr lang="en-US" b="1">
                <a:solidFill>
                  <a:srgbClr val="F8B700"/>
                </a:solidFill>
                <a:latin typeface="Arial" panose="020B0604020202020204" pitchFamily="34" charset="0"/>
              </a:rPr>
            </a:br>
            <a:br>
              <a:rPr lang="en-US" b="1">
                <a:solidFill>
                  <a:srgbClr val="F8B700"/>
                </a:solidFill>
                <a:latin typeface="Arial" panose="020B0604020202020204" pitchFamily="34" charset="0"/>
              </a:rPr>
            </a:br>
            <a:r>
              <a:rPr lang="en-US" b="1">
                <a:solidFill>
                  <a:srgbClr val="F8B700"/>
                </a:solidFill>
                <a:latin typeface="Arial" panose="020B0604020202020204" pitchFamily="34" charset="0"/>
              </a:rPr>
              <a:t>Questions?</a:t>
            </a:r>
          </a:p>
        </p:txBody>
      </p:sp>
    </p:spTree>
    <p:extLst>
      <p:ext uri="{BB962C8B-B14F-4D97-AF65-F5344CB8AC3E}">
        <p14:creationId xmlns:p14="http://schemas.microsoft.com/office/powerpoint/2010/main" val="470686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B281-582F-814A-AB70-607AA8918CBC}"/>
              </a:ext>
            </a:extLst>
          </p:cNvPr>
          <p:cNvSpPr>
            <a:spLocks noGrp="1"/>
          </p:cNvSpPr>
          <p:nvPr>
            <p:ph type="title"/>
          </p:nvPr>
        </p:nvSpPr>
        <p:spPr>
          <a:xfrm>
            <a:off x="839788" y="315853"/>
            <a:ext cx="6827251" cy="983733"/>
          </a:xfrm>
        </p:spPr>
        <p:txBody>
          <a:bodyPr>
            <a:normAutofit/>
          </a:bodyPr>
          <a:lstStyle/>
          <a:p>
            <a:r>
              <a:rPr lang="en-US" sz="4200" b="1">
                <a:solidFill>
                  <a:srgbClr val="003466"/>
                </a:solidFill>
              </a:rPr>
              <a:t>References:</a:t>
            </a:r>
          </a:p>
        </p:txBody>
      </p:sp>
      <p:sp>
        <p:nvSpPr>
          <p:cNvPr id="4" name="Text Placeholder 3">
            <a:extLst>
              <a:ext uri="{FF2B5EF4-FFF2-40B4-BE49-F238E27FC236}">
                <a16:creationId xmlns:a16="http://schemas.microsoft.com/office/drawing/2014/main" id="{4E6E8529-422E-024C-B4FE-A5A909F212F0}"/>
              </a:ext>
            </a:extLst>
          </p:cNvPr>
          <p:cNvSpPr>
            <a:spLocks noGrp="1"/>
          </p:cNvSpPr>
          <p:nvPr>
            <p:ph type="body" sz="half" idx="2"/>
          </p:nvPr>
        </p:nvSpPr>
        <p:spPr>
          <a:xfrm>
            <a:off x="-144" y="1304059"/>
            <a:ext cx="12193008" cy="5152917"/>
          </a:xfrm>
        </p:spPr>
        <p:txBody>
          <a:bodyPr vert="horz" lIns="91440" tIns="45720" rIns="91440" bIns="45720" rtlCol="0" anchor="t">
            <a:normAutofit fontScale="92500"/>
          </a:bodyPr>
          <a:lstStyle/>
          <a:p>
            <a:pPr marL="285750" indent="-285750">
              <a:lnSpc>
                <a:spcPct val="100000"/>
              </a:lnSpc>
              <a:spcBef>
                <a:spcPts val="0"/>
              </a:spcBef>
              <a:buFont typeface="Arial,Sans-Serif"/>
              <a:buChar char="•"/>
            </a:pPr>
            <a:r>
              <a:rPr lang="en" sz="1100">
                <a:solidFill>
                  <a:schemeClr val="tx1">
                    <a:lumMod val="50000"/>
                  </a:schemeClr>
                </a:solidFill>
                <a:latin typeface="Calibri"/>
                <a:cs typeface="Calibri"/>
              </a:rPr>
              <a:t>[1] Nina Pauli, Ulrika Svensson, Therese Karlsson &amp; Caterina Finizia (2016) “Exercise intervention for the treatment of trismus in head and neck cancer – a prospective two-year follow-up study,” Acta Oncologica, 55:6, 686-692, DOI: </a:t>
            </a:r>
            <a:r>
              <a:rPr lang="en" sz="1100">
                <a:solidFill>
                  <a:schemeClr val="tx1">
                    <a:lumMod val="50000"/>
                  </a:schemeClr>
                </a:solidFill>
                <a:latin typeface="Calibri"/>
                <a:cs typeface="Calibri"/>
                <a:hlinkClick r:id="rId2">
                  <a:extLst>
                    <a:ext uri="{A12FA001-AC4F-418D-AE19-62706E023703}">
                      <ahyp:hlinkClr xmlns:ahyp="http://schemas.microsoft.com/office/drawing/2018/hyperlinkcolor" val="tx"/>
                    </a:ext>
                  </a:extLst>
                </a:hlinkClick>
              </a:rPr>
              <a:t>10.3109/0284186X.2015.1133928</a:t>
            </a:r>
          </a:p>
          <a:p>
            <a:pPr marL="285750" indent="-285750">
              <a:lnSpc>
                <a:spcPct val="100000"/>
              </a:lnSpc>
              <a:spcBef>
                <a:spcPts val="0"/>
              </a:spcBef>
              <a:buFont typeface="Arial,Sans-Serif"/>
              <a:buChar char="•"/>
            </a:pPr>
            <a:r>
              <a:rPr lang="en" sz="1100">
                <a:solidFill>
                  <a:schemeClr val="tx1">
                    <a:lumMod val="50000"/>
                  </a:schemeClr>
                </a:solidFill>
                <a:latin typeface="Calibri"/>
                <a:cs typeface="Calibri"/>
              </a:rPr>
              <a:t>[2] Charters E, Dunn M, Cheng K, Aung V, Mukherjee P, Froggatt C, Dusseldorp JR, Clark JR, “Trismus therapy devices: A systematic review,” Oral Oncology, Volume 126, 2022, 105728, ISSN 1368-8375, </a:t>
            </a:r>
            <a:r>
              <a:rPr lang="en" sz="1100">
                <a:solidFill>
                  <a:schemeClr val="tx1">
                    <a:lumMod val="50000"/>
                  </a:schemeClr>
                </a:solidFill>
                <a:latin typeface="Calibri"/>
                <a:cs typeface="Calibri"/>
                <a:hlinkClick r:id="rId3">
                  <a:extLst>
                    <a:ext uri="{A12FA001-AC4F-418D-AE19-62706E023703}">
                      <ahyp:hlinkClr xmlns:ahyp="http://schemas.microsoft.com/office/drawing/2018/hyperlinkcolor" val="tx"/>
                    </a:ext>
                  </a:extLst>
                </a:hlinkClick>
              </a:rPr>
              <a:t>https://doi.org/10.1016/j.oraloncology.2022.105728</a:t>
            </a:r>
            <a:r>
              <a:rPr lang="en" sz="1100">
                <a:solidFill>
                  <a:schemeClr val="tx1">
                    <a:lumMod val="50000"/>
                  </a:schemeClr>
                </a:solidFill>
                <a:latin typeface="Calibri"/>
                <a:cs typeface="Calibri"/>
              </a:rPr>
              <a:t>. Accessed February 3, 2024</a:t>
            </a:r>
            <a:endParaRPr lang="en"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 sz="1100">
                <a:solidFill>
                  <a:schemeClr val="tx1">
                    <a:lumMod val="50000"/>
                  </a:schemeClr>
                </a:solidFill>
                <a:latin typeface="Calibri"/>
                <a:cs typeface="Calibri"/>
              </a:rPr>
              <a:t>[3] Daniel Buchbinder, Robert B. Currivan, Andrew J. Kaplan, Mark L. Urken, “Mobilization regimens for the prevention of jaw hypomobility in the radiated patient: A comparison of three techniques,” Journal of Oral and Maxillofacial Surgery, Volume 51, Issue 8, 1993, Pages 863-867, ISSN 0278-2391, </a:t>
            </a:r>
            <a:r>
              <a:rPr lang="en" sz="1100">
                <a:solidFill>
                  <a:schemeClr val="tx1">
                    <a:lumMod val="50000"/>
                  </a:schemeClr>
                </a:solidFill>
                <a:latin typeface="Calibri"/>
                <a:cs typeface="Calibri"/>
                <a:hlinkClick r:id="rId4">
                  <a:extLst>
                    <a:ext uri="{A12FA001-AC4F-418D-AE19-62706E023703}">
                      <ahyp:hlinkClr xmlns:ahyp="http://schemas.microsoft.com/office/drawing/2018/hyperlinkcolor" val="tx"/>
                    </a:ext>
                  </a:extLst>
                </a:hlinkClick>
              </a:rPr>
              <a:t>https://doi.org/10.1016/S0278-2391(10)80104-1</a:t>
            </a:r>
            <a:r>
              <a:rPr lang="en" sz="1100">
                <a:solidFill>
                  <a:schemeClr val="tx1">
                    <a:lumMod val="50000"/>
                  </a:schemeClr>
                </a:solidFill>
                <a:latin typeface="Calibri"/>
                <a:cs typeface="Calibri"/>
              </a:rPr>
              <a:t>.</a:t>
            </a:r>
            <a:endParaRPr lang="en"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 sz="1100">
                <a:solidFill>
                  <a:schemeClr val="tx1">
                    <a:lumMod val="50000"/>
                  </a:schemeClr>
                </a:solidFill>
                <a:latin typeface="Calibri"/>
                <a:cs typeface="Calibri"/>
              </a:rPr>
              <a:t>[4] Emma Charters, Jamie Loy, Raymond Wu, Kai Cheng, Masako Dunn, Sarah Davies, Jonathan Clark, “Feasibility study of intensive intervention using novel trismus device during adjuvant radiation for head and neck cancer: RestorabiteTM,” Oral Oncology, Volume 146, 2023, 106558, ISSN 1368-8375, </a:t>
            </a:r>
            <a:r>
              <a:rPr lang="en" sz="1100">
                <a:solidFill>
                  <a:schemeClr val="tx1">
                    <a:lumMod val="50000"/>
                  </a:schemeClr>
                </a:solidFill>
                <a:latin typeface="Calibri"/>
                <a:cs typeface="Calibri"/>
                <a:hlinkClick r:id="rId5">
                  <a:extLst>
                    <a:ext uri="{A12FA001-AC4F-418D-AE19-62706E023703}">
                      <ahyp:hlinkClr xmlns:ahyp="http://schemas.microsoft.com/office/drawing/2018/hyperlinkcolor" val="tx"/>
                    </a:ext>
                  </a:extLst>
                </a:hlinkClick>
              </a:rPr>
              <a:t>https://doi.org/10.1016/j.oraloncology.2023.106558</a:t>
            </a:r>
            <a:r>
              <a:rPr lang="en" sz="1100">
                <a:solidFill>
                  <a:schemeClr val="tx1">
                    <a:lumMod val="50000"/>
                  </a:schemeClr>
                </a:solidFill>
                <a:latin typeface="Calibri"/>
                <a:cs typeface="Calibri"/>
              </a:rPr>
              <a:t>. ‌</a:t>
            </a:r>
            <a:endParaRPr lang="en"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[5] W. R. Wagner and B. D. Ratner, </a:t>
            </a:r>
            <a:r>
              <a:rPr lang="en-US" sz="1100" i="1">
                <a:solidFill>
                  <a:schemeClr val="tx1">
                    <a:lumMod val="50000"/>
                  </a:schemeClr>
                </a:solidFill>
                <a:latin typeface="Calibri"/>
                <a:cs typeface="Calibri"/>
              </a:rPr>
              <a:t>Biomaterials Science: An Introduction to Materials in Medicine</a:t>
            </a:r>
            <a:r>
              <a:rPr lang="en-US" sz="1100">
                <a:solidFill>
                  <a:schemeClr val="tx1">
                    <a:lumMod val="50000"/>
                  </a:schemeClr>
                </a:solidFill>
                <a:latin typeface="Calibri"/>
                <a:cs typeface="Calibri"/>
              </a:rPr>
              <a:t>. San Diego, CA: Academic Press, 2020.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[6] J. B. Park and R. S. Lakes, </a:t>
            </a:r>
            <a:r>
              <a:rPr lang="en-US" sz="1100" i="1">
                <a:solidFill>
                  <a:schemeClr val="tx1">
                    <a:lumMod val="50000"/>
                  </a:schemeClr>
                </a:solidFill>
                <a:latin typeface="Calibri"/>
                <a:cs typeface="Calibri"/>
              </a:rPr>
              <a:t>Biomaterials: An Introduction</a:t>
            </a:r>
            <a:r>
              <a:rPr lang="en-US" sz="1100">
                <a:solidFill>
                  <a:schemeClr val="tx1">
                    <a:lumMod val="50000"/>
                  </a:schemeClr>
                </a:solidFill>
                <a:latin typeface="Calibri"/>
                <a:cs typeface="Calibri"/>
              </a:rPr>
              <a:t>. New York, NY: Springer, 2010.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[7] D. </a:t>
            </a:r>
            <a:r>
              <a:rPr lang="en-US" sz="1100" err="1">
                <a:solidFill>
                  <a:schemeClr val="tx1">
                    <a:lumMod val="50000"/>
                  </a:schemeClr>
                </a:solidFill>
                <a:latin typeface="Calibri"/>
                <a:cs typeface="Calibri"/>
              </a:rPr>
              <a:t>Dharavath</a:t>
            </a:r>
            <a:r>
              <a:rPr lang="en-US" sz="1100">
                <a:solidFill>
                  <a:schemeClr val="tx1">
                    <a:lumMod val="50000"/>
                  </a:schemeClr>
                </a:solidFill>
                <a:latin typeface="Calibri"/>
                <a:cs typeface="Calibri"/>
              </a:rPr>
              <a:t> and R. Maddi, “ISO standards of Medical Devices,” World Journal of Current Medical and Pharmaceutical Research, </a:t>
            </a:r>
            <a:r>
              <a:rPr lang="en-US" sz="1100">
                <a:solidFill>
                  <a:schemeClr val="tx1">
                    <a:lumMod val="50000"/>
                  </a:schemeClr>
                </a:solidFill>
                <a:latin typeface="Calibri"/>
                <a:cs typeface="Calibri"/>
                <a:hlinkClick r:id="rId6">
                  <a:extLst>
                    <a:ext uri="{A12FA001-AC4F-418D-AE19-62706E023703}">
                      <ahyp:hlinkClr xmlns:ahyp="http://schemas.microsoft.com/office/drawing/2018/hyperlinkcolor" val="tx"/>
                    </a:ext>
                  </a:extLst>
                </a:hlinkClick>
              </a:rPr>
              <a:t>https://wjcmpr.com/index.php/journal/article/view/213</a:t>
            </a:r>
            <a:r>
              <a:rPr lang="en-US" sz="1100">
                <a:solidFill>
                  <a:schemeClr val="tx1">
                    <a:lumMod val="50000"/>
                  </a:schemeClr>
                </a:solidFill>
                <a:latin typeface="Calibri"/>
                <a:cs typeface="Calibri"/>
              </a:rPr>
              <a:t> (accessed Feb. 4, 2024).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[8] M. Jeong et al., “Materials and applications of 3D printing technology in Dentistry: An overview,” MDPI, </a:t>
            </a:r>
            <a:r>
              <a:rPr lang="en-US" sz="1100">
                <a:solidFill>
                  <a:schemeClr val="tx1">
                    <a:lumMod val="50000"/>
                  </a:schemeClr>
                </a:solidFill>
                <a:latin typeface="Calibri"/>
                <a:cs typeface="Calibri"/>
                <a:hlinkClick r:id="rId7">
                  <a:extLst>
                    <a:ext uri="{A12FA001-AC4F-418D-AE19-62706E023703}">
                      <ahyp:hlinkClr xmlns:ahyp="http://schemas.microsoft.com/office/drawing/2018/hyperlinkcolor" val="tx"/>
                    </a:ext>
                  </a:extLst>
                </a:hlinkClick>
              </a:rPr>
              <a:t>https://www.mdpi.com/2304-6767/12/1/1</a:t>
            </a:r>
            <a:r>
              <a:rPr lang="en-US" sz="1100">
                <a:solidFill>
                  <a:schemeClr val="tx1">
                    <a:lumMod val="50000"/>
                  </a:schemeClr>
                </a:solidFill>
                <a:latin typeface="Calibri"/>
                <a:cs typeface="Calibri"/>
              </a:rPr>
              <a:t> (accessed Feb. 4, 2024).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[9] M. </a:t>
            </a:r>
            <a:r>
              <a:rPr lang="en-US" sz="1100" err="1">
                <a:solidFill>
                  <a:schemeClr val="tx1">
                    <a:lumMod val="50000"/>
                  </a:schemeClr>
                </a:solidFill>
                <a:latin typeface="Calibri"/>
                <a:cs typeface="Calibri"/>
              </a:rPr>
              <a:t>Guvendiren</a:t>
            </a:r>
            <a:r>
              <a:rPr lang="en-US" sz="1100">
                <a:solidFill>
                  <a:schemeClr val="tx1">
                    <a:lumMod val="50000"/>
                  </a:schemeClr>
                </a:solidFill>
                <a:latin typeface="Calibri"/>
                <a:cs typeface="Calibri"/>
              </a:rPr>
              <a:t>, J. Molde, R. Soares, and J. Kohn, “Designing biomaterials for 3D printing - ACS Publications,” ACS Publications, </a:t>
            </a:r>
            <a:r>
              <a:rPr lang="en-US" sz="1100">
                <a:solidFill>
                  <a:schemeClr val="tx1">
                    <a:lumMod val="50000"/>
                  </a:schemeClr>
                </a:solidFill>
                <a:latin typeface="Calibri"/>
                <a:cs typeface="Calibri"/>
                <a:hlinkClick r:id="rId8">
                  <a:extLst>
                    <a:ext uri="{A12FA001-AC4F-418D-AE19-62706E023703}">
                      <ahyp:hlinkClr xmlns:ahyp="http://schemas.microsoft.com/office/drawing/2018/hyperlinkcolor" val="tx"/>
                    </a:ext>
                  </a:extLst>
                </a:hlinkClick>
              </a:rPr>
              <a:t>https://pubs.acs.org/doi/abs/10.1021/ACSBIOMATERIALS.6B00121</a:t>
            </a:r>
            <a:r>
              <a:rPr lang="en-US" sz="1100">
                <a:solidFill>
                  <a:schemeClr val="tx1">
                    <a:lumMod val="50000"/>
                  </a:schemeClr>
                </a:solidFill>
                <a:latin typeface="Calibri"/>
                <a:cs typeface="Calibri"/>
              </a:rPr>
              <a:t> (accessed Feb. 5, 2024).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[10] “Biocompatible 3D resins for medical devices,” 3Dresyns, </a:t>
            </a:r>
            <a:r>
              <a:rPr lang="en-US" sz="1100">
                <a:solidFill>
                  <a:schemeClr val="tx1">
                    <a:lumMod val="50000"/>
                  </a:schemeClr>
                </a:solidFill>
                <a:latin typeface="Calibri"/>
                <a:cs typeface="Calibri"/>
                <a:hlinkClick r:id="rId9">
                  <a:extLst>
                    <a:ext uri="{A12FA001-AC4F-418D-AE19-62706E023703}">
                      <ahyp:hlinkClr xmlns:ahyp="http://schemas.microsoft.com/office/drawing/2018/hyperlinkcolor" val="tx"/>
                    </a:ext>
                  </a:extLst>
                </a:hlinkClick>
              </a:rPr>
              <a:t>https://www.3dresyns.com/pages/bio-compatible-3dresyns</a:t>
            </a:r>
            <a:r>
              <a:rPr lang="en-US" sz="1100">
                <a:solidFill>
                  <a:schemeClr val="tx1">
                    <a:lumMod val="50000"/>
                  </a:schemeClr>
                </a:solidFill>
                <a:latin typeface="Calibri"/>
                <a:cs typeface="Calibri"/>
              </a:rPr>
              <a:t> (accessed Feb. 4, 2024). </a:t>
            </a: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r>
              <a:rPr lang="en-US" sz="1100">
                <a:solidFill>
                  <a:schemeClr val="tx1">
                    <a:lumMod val="50000"/>
                  </a:schemeClr>
                </a:solidFill>
                <a:latin typeface="Calibri"/>
                <a:cs typeface="Calibri"/>
              </a:rPr>
              <a:t>[11] “Siraya Tech Blu-tough resin,” Siraya Tech, </a:t>
            </a:r>
            <a:r>
              <a:rPr lang="en-US" sz="1100">
                <a:solidFill>
                  <a:schemeClr val="tx1">
                    <a:lumMod val="50000"/>
                  </a:schemeClr>
                </a:solidFill>
                <a:latin typeface="Calibri"/>
                <a:cs typeface="Calibri"/>
                <a:hlinkClick r:id="rId10">
                  <a:extLst>
                    <a:ext uri="{A12FA001-AC4F-418D-AE19-62706E023703}">
                      <ahyp:hlinkClr xmlns:ahyp="http://schemas.microsoft.com/office/drawing/2018/hyperlinkcolor" val="tx"/>
                    </a:ext>
                  </a:extLst>
                </a:hlinkClick>
              </a:rPr>
              <a:t>https://siraya.tech/products/blu-tough-resin-by-siraya</a:t>
            </a:r>
            <a:r>
              <a:rPr lang="en-US" sz="1100">
                <a:solidFill>
                  <a:schemeClr val="tx1">
                    <a:lumMod val="50000"/>
                  </a:schemeClr>
                </a:solidFill>
                <a:latin typeface="Calibri"/>
                <a:cs typeface="Calibri"/>
              </a:rPr>
              <a:t> (accessed Feb. 4, 2024). </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[12] J. P. </a:t>
            </a:r>
            <a:r>
              <a:rPr lang="en-US" sz="1100" err="1">
                <a:solidFill>
                  <a:schemeClr val="tx1">
                    <a:lumMod val="50000"/>
                  </a:schemeClr>
                </a:solidFill>
                <a:latin typeface="Calibri"/>
                <a:cs typeface="Calibri"/>
              </a:rPr>
              <a:t>Davim</a:t>
            </a:r>
            <a:r>
              <a:rPr lang="en-US" sz="1100">
                <a:solidFill>
                  <a:schemeClr val="tx1">
                    <a:lumMod val="50000"/>
                  </a:schemeClr>
                </a:solidFill>
                <a:latin typeface="Calibri"/>
                <a:cs typeface="Calibri"/>
              </a:rPr>
              <a:t>, </a:t>
            </a:r>
            <a:r>
              <a:rPr lang="en-US" sz="1100" i="1">
                <a:solidFill>
                  <a:schemeClr val="tx1">
                    <a:lumMod val="50000"/>
                  </a:schemeClr>
                </a:solidFill>
                <a:latin typeface="Calibri"/>
                <a:cs typeface="Calibri"/>
              </a:rPr>
              <a:t>The design and manufacture of medical devices</a:t>
            </a:r>
            <a:r>
              <a:rPr lang="en-US" sz="1100">
                <a:solidFill>
                  <a:schemeClr val="tx1">
                    <a:lumMod val="50000"/>
                  </a:schemeClr>
                </a:solidFill>
                <a:latin typeface="Calibri"/>
                <a:cs typeface="Calibri"/>
              </a:rPr>
              <a:t>. Ch 1. Cambridge: Woodhead Publishing Ltd, 2012.</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[13] D. van </a:t>
            </a:r>
            <a:r>
              <a:rPr lang="en-US" sz="1100" err="1">
                <a:solidFill>
                  <a:schemeClr val="tx1">
                    <a:lumMod val="50000"/>
                  </a:schemeClr>
                </a:solidFill>
                <a:latin typeface="Calibri"/>
                <a:cs typeface="Calibri"/>
              </a:rPr>
              <a:t>Gijn</a:t>
            </a:r>
            <a:r>
              <a:rPr lang="en-US" sz="1100">
                <a:solidFill>
                  <a:schemeClr val="tx1">
                    <a:lumMod val="50000"/>
                  </a:schemeClr>
                </a:solidFill>
                <a:latin typeface="Calibri"/>
                <a:cs typeface="Calibri"/>
              </a:rPr>
              <a:t>, et al. 'Ch.2: The mandible', Oxford Handbook of Head and Neck Anatomy, Oxford Medical Handbook e-pub, Jan. 2022.</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[14] Y. Ihara et al., “The Device of Ethylene Vinyl Acetate Sheet for Trismus Caused by Bilateral Mandible Fractures,” Case Reports in Dentistry, vol. 2021, pp. 1–6, Aug. 2021, </a:t>
            </a:r>
            <a:r>
              <a:rPr lang="en-US" sz="1100" err="1">
                <a:solidFill>
                  <a:schemeClr val="tx1">
                    <a:lumMod val="50000"/>
                  </a:schemeClr>
                </a:solidFill>
                <a:latin typeface="Calibri"/>
                <a:cs typeface="Calibri"/>
              </a:rPr>
              <a:t>doi</a:t>
            </a:r>
            <a:r>
              <a:rPr lang="en-US" sz="1100">
                <a:solidFill>
                  <a:schemeClr val="tx1">
                    <a:lumMod val="50000"/>
                  </a:schemeClr>
                </a:solidFill>
                <a:latin typeface="Calibri"/>
                <a:cs typeface="Calibri"/>
              </a:rPr>
              <a:t>: </a:t>
            </a:r>
            <a:r>
              <a:rPr lang="en-US" sz="1100">
                <a:solidFill>
                  <a:schemeClr val="tx1">
                    <a:lumMod val="50000"/>
                  </a:schemeClr>
                </a:solidFill>
                <a:latin typeface="Calibri"/>
                <a:cs typeface="Calibri"/>
                <a:hlinkClick r:id="rId11">
                  <a:extLst>
                    <a:ext uri="{A12FA001-AC4F-418D-AE19-62706E023703}">
                      <ahyp:hlinkClr xmlns:ahyp="http://schemas.microsoft.com/office/drawing/2018/hyperlinkcolor" val="tx"/>
                    </a:ext>
                  </a:extLst>
                </a:hlinkClick>
              </a:rPr>
              <a:t>https://doi.org/10.1155/2021/8340485</a:t>
            </a:r>
            <a:r>
              <a:rPr lang="en-US" sz="1100">
                <a:solidFill>
                  <a:schemeClr val="tx1">
                    <a:lumMod val="50000"/>
                  </a:schemeClr>
                </a:solidFill>
                <a:latin typeface="Calibri"/>
                <a:cs typeface="Calibri"/>
              </a:rPr>
              <a:t>.  </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[15] Center for Devices and Radiological Health, “Classify Your Medical Device,” U.S. Food and Drug Administration, Jul. 02, 2020. </a:t>
            </a:r>
            <a:r>
              <a:rPr lang="en-US" sz="1100">
                <a:solidFill>
                  <a:schemeClr val="tx1">
                    <a:lumMod val="50000"/>
                  </a:schemeClr>
                </a:solidFill>
                <a:latin typeface="Calibri"/>
                <a:cs typeface="Calibri"/>
                <a:hlinkClick r:id="rId12">
                  <a:extLst>
                    <a:ext uri="{A12FA001-AC4F-418D-AE19-62706E023703}">
                      <ahyp:hlinkClr xmlns:ahyp="http://schemas.microsoft.com/office/drawing/2018/hyperlinkcolor" val="tx"/>
                    </a:ext>
                  </a:extLst>
                </a:hlinkClick>
              </a:rPr>
              <a:t>https://www.fda.gov/medical-devices/overview-device-regulation/classify-your-medical-device</a:t>
            </a:r>
            <a:endParaRPr lang="en-US" sz="1100">
              <a:solidFill>
                <a:schemeClr val="tx1">
                  <a:lumMod val="50000"/>
                </a:schemeClr>
              </a:solidFill>
              <a:latin typeface="Calibri"/>
              <a:ea typeface="Calibri"/>
              <a:cs typeface="Calibri"/>
              <a:hlinkClick r:id="rId12">
                <a:extLst>
                  <a:ext uri="{A12FA001-AC4F-418D-AE19-62706E023703}">
                    <ahyp:hlinkClr xmlns:ahyp="http://schemas.microsoft.com/office/drawing/2018/hyperlinkcolor" val="tx"/>
                  </a:ext>
                </a:extLst>
              </a:hlinkClick>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‌[16] P. U. Dijkstra, W. W. I. </a:t>
            </a:r>
            <a:r>
              <a:rPr lang="en-US" sz="1100" err="1">
                <a:solidFill>
                  <a:schemeClr val="tx1">
                    <a:lumMod val="50000"/>
                  </a:schemeClr>
                </a:solidFill>
                <a:latin typeface="Calibri"/>
                <a:cs typeface="Calibri"/>
              </a:rPr>
              <a:t>Kalk</a:t>
            </a:r>
            <a:r>
              <a:rPr lang="en-US" sz="1100">
                <a:solidFill>
                  <a:schemeClr val="tx1">
                    <a:lumMod val="50000"/>
                  </a:schemeClr>
                </a:solidFill>
                <a:latin typeface="Calibri"/>
                <a:cs typeface="Calibri"/>
              </a:rPr>
              <a:t>, and J. L. N. </a:t>
            </a:r>
            <a:r>
              <a:rPr lang="en-US" sz="1100" err="1">
                <a:solidFill>
                  <a:schemeClr val="tx1">
                    <a:lumMod val="50000"/>
                  </a:schemeClr>
                </a:solidFill>
                <a:latin typeface="Calibri"/>
                <a:cs typeface="Calibri"/>
              </a:rPr>
              <a:t>Roodenburg</a:t>
            </a:r>
            <a:r>
              <a:rPr lang="en-US" sz="1100">
                <a:solidFill>
                  <a:schemeClr val="tx1">
                    <a:lumMod val="50000"/>
                  </a:schemeClr>
                </a:solidFill>
                <a:latin typeface="Calibri"/>
                <a:cs typeface="Calibri"/>
              </a:rPr>
              <a:t>, “Trismus in head and neck oncology: a systematic review,” Oral Oncology, vol. 40, no. 9, pp. 879–889, Oct. 2004, </a:t>
            </a:r>
            <a:r>
              <a:rPr lang="en-US" sz="1100" err="1">
                <a:solidFill>
                  <a:schemeClr val="tx1">
                    <a:lumMod val="50000"/>
                  </a:schemeClr>
                </a:solidFill>
                <a:latin typeface="Calibri"/>
                <a:cs typeface="Calibri"/>
              </a:rPr>
              <a:t>doi</a:t>
            </a:r>
            <a:r>
              <a:rPr lang="en-US" sz="1100">
                <a:solidFill>
                  <a:schemeClr val="tx1">
                    <a:lumMod val="50000"/>
                  </a:schemeClr>
                </a:solidFill>
                <a:latin typeface="Calibri"/>
                <a:cs typeface="Calibri"/>
              </a:rPr>
              <a:t>: </a:t>
            </a:r>
            <a:r>
              <a:rPr lang="en-US" sz="1100">
                <a:solidFill>
                  <a:schemeClr val="tx1">
                    <a:lumMod val="50000"/>
                  </a:schemeClr>
                </a:solidFill>
                <a:latin typeface="Calibri"/>
                <a:cs typeface="Calibri"/>
                <a:hlinkClick r:id="rId13">
                  <a:extLst>
                    <a:ext uri="{A12FA001-AC4F-418D-AE19-62706E023703}">
                      <ahyp:hlinkClr xmlns:ahyp="http://schemas.microsoft.com/office/drawing/2018/hyperlinkcolor" val="tx"/>
                    </a:ext>
                  </a:extLst>
                </a:hlinkClick>
              </a:rPr>
              <a:t>https://doi.org/10.1016/j.oraloncology.2004.04.003</a:t>
            </a:r>
            <a:r>
              <a:rPr lang="en-US" sz="1100">
                <a:solidFill>
                  <a:schemeClr val="tx1">
                    <a:lumMod val="50000"/>
                  </a:schemeClr>
                </a:solidFill>
                <a:latin typeface="Calibri"/>
                <a:cs typeface="Calibri"/>
              </a:rPr>
              <a:t>. </a:t>
            </a:r>
            <a:endParaRPr lang="en-US" sz="1100">
              <a:solidFill>
                <a:schemeClr val="tx1">
                  <a:lumMod val="50000"/>
                </a:schemeClr>
              </a:solidFill>
              <a:latin typeface="Calibri"/>
              <a:ea typeface="Calibri"/>
              <a:cs typeface="Calibri"/>
            </a:endParaRPr>
          </a:p>
          <a:p>
            <a:pPr marL="685800" lvl="1" indent="-228600">
              <a:lnSpc>
                <a:spcPct val="100000"/>
              </a:lnSpc>
              <a:spcBef>
                <a:spcPts val="0"/>
              </a:spcBef>
              <a:buFont typeface="Courier New,monospace"/>
              <a:buChar char="o"/>
            </a:pPr>
            <a:r>
              <a:rPr lang="en-US" sz="1100">
                <a:solidFill>
                  <a:schemeClr val="tx1">
                    <a:lumMod val="50000"/>
                  </a:schemeClr>
                </a:solidFill>
                <a:latin typeface="Calibri"/>
                <a:cs typeface="Calibri"/>
              </a:rPr>
              <a:t>This paper shows the effects of radiation on certain muscle groups and joints in the mandibular area.</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[17] M. Louise Kent et al., “Radiation-Induced trismus in head and neck cancer patients,” Supportive Care in Cancer, vol. 16, no. 3, pp. 305–309, Oct. 2007, </a:t>
            </a:r>
            <a:r>
              <a:rPr lang="en-US" sz="1100" err="1">
                <a:solidFill>
                  <a:schemeClr val="tx1">
                    <a:lumMod val="50000"/>
                  </a:schemeClr>
                </a:solidFill>
                <a:latin typeface="Calibri"/>
                <a:cs typeface="Calibri"/>
              </a:rPr>
              <a:t>doi</a:t>
            </a:r>
            <a:r>
              <a:rPr lang="en-US" sz="1100">
                <a:solidFill>
                  <a:schemeClr val="tx1">
                    <a:lumMod val="50000"/>
                  </a:schemeClr>
                </a:solidFill>
                <a:latin typeface="Calibri"/>
                <a:cs typeface="Calibri"/>
              </a:rPr>
              <a:t>: </a:t>
            </a:r>
            <a:r>
              <a:rPr lang="en-US" sz="1100">
                <a:solidFill>
                  <a:schemeClr val="tx1">
                    <a:lumMod val="50000"/>
                  </a:schemeClr>
                </a:solidFill>
                <a:latin typeface="Calibri"/>
                <a:cs typeface="Calibri"/>
                <a:hlinkClick r:id="rId14">
                  <a:extLst>
                    <a:ext uri="{A12FA001-AC4F-418D-AE19-62706E023703}">
                      <ahyp:hlinkClr xmlns:ahyp="http://schemas.microsoft.com/office/drawing/2018/hyperlinkcolor" val="tx"/>
                    </a:ext>
                  </a:extLst>
                </a:hlinkClick>
              </a:rPr>
              <a:t>https://doi.org/10.1007/s00520-007-0345-5</a:t>
            </a:r>
            <a:r>
              <a:rPr lang="en-US" sz="1100">
                <a:solidFill>
                  <a:schemeClr val="tx1">
                    <a:lumMod val="50000"/>
                  </a:schemeClr>
                </a:solidFill>
                <a:latin typeface="Calibri"/>
                <a:cs typeface="Calibri"/>
              </a:rPr>
              <a:t>. </a:t>
            </a:r>
            <a:endParaRPr lang="en-US" sz="1100">
              <a:solidFill>
                <a:schemeClr val="tx1">
                  <a:lumMod val="50000"/>
                </a:schemeClr>
              </a:solidFill>
              <a:latin typeface="Calibri"/>
              <a:ea typeface="Calibri"/>
              <a:cs typeface="Calibri"/>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[18] C.-J. Wang, E.-Y. Huang, H.-C. Hsu, H.-C. Chen, F.-M. Fang, and C.-Y. </a:t>
            </a:r>
            <a:r>
              <a:rPr lang="en-US" sz="1100" err="1">
                <a:solidFill>
                  <a:schemeClr val="tx1">
                    <a:lumMod val="50000"/>
                  </a:schemeClr>
                </a:solidFill>
                <a:latin typeface="Calibri"/>
                <a:cs typeface="Calibri"/>
              </a:rPr>
              <a:t>Hsiung</a:t>
            </a:r>
            <a:r>
              <a:rPr lang="en-US" sz="1100">
                <a:solidFill>
                  <a:schemeClr val="tx1">
                    <a:lumMod val="50000"/>
                  </a:schemeClr>
                </a:solidFill>
                <a:latin typeface="Calibri"/>
                <a:cs typeface="Calibri"/>
              </a:rPr>
              <a:t>, “The Degree and Time-Course Assessment of Radiation-Induced Trismus Occurring After Radiotherapy for Nasopharyngeal Cancer,” The Laryngoscope, vol. 115, no. 8, pp. 1458–1460, Aug. 2005, </a:t>
            </a:r>
            <a:r>
              <a:rPr lang="en-US" sz="1100" err="1">
                <a:solidFill>
                  <a:schemeClr val="tx1">
                    <a:lumMod val="50000"/>
                  </a:schemeClr>
                </a:solidFill>
                <a:latin typeface="Calibri"/>
                <a:cs typeface="Calibri"/>
              </a:rPr>
              <a:t>doi</a:t>
            </a:r>
            <a:r>
              <a:rPr lang="en-US" sz="1100">
                <a:solidFill>
                  <a:schemeClr val="tx1">
                    <a:lumMod val="50000"/>
                  </a:schemeClr>
                </a:solidFill>
                <a:latin typeface="Calibri"/>
                <a:cs typeface="Calibri"/>
              </a:rPr>
              <a:t>: </a:t>
            </a:r>
            <a:r>
              <a:rPr lang="en-US" sz="1100">
                <a:solidFill>
                  <a:schemeClr val="tx1">
                    <a:lumMod val="50000"/>
                  </a:schemeClr>
                </a:solidFill>
                <a:latin typeface="Calibri"/>
                <a:cs typeface="Calibri"/>
                <a:hlinkClick r:id="rId15">
                  <a:extLst>
                    <a:ext uri="{A12FA001-AC4F-418D-AE19-62706E023703}">
                      <ahyp:hlinkClr xmlns:ahyp="http://schemas.microsoft.com/office/drawing/2018/hyperlinkcolor" val="tx"/>
                    </a:ext>
                  </a:extLst>
                </a:hlinkClick>
              </a:rPr>
              <a:t>https://doi.org/10.1097/01.mlg.0000171019.80351.46</a:t>
            </a:r>
            <a:r>
              <a:rPr lang="en-US" sz="1100">
                <a:solidFill>
                  <a:schemeClr val="tx1">
                    <a:lumMod val="50000"/>
                  </a:schemeClr>
                </a:solidFill>
                <a:latin typeface="Calibri"/>
                <a:cs typeface="Calibri"/>
              </a:rPr>
              <a:t>. </a:t>
            </a:r>
            <a:endParaRPr lang="en-US">
              <a:solidFill>
                <a:schemeClr val="tx1">
                  <a:lumMod val="50000"/>
                </a:schemeClr>
              </a:solidFill>
            </a:endParaRPr>
          </a:p>
          <a:p>
            <a:pPr marL="228600" indent="-228600">
              <a:lnSpc>
                <a:spcPct val="100000"/>
              </a:lnSpc>
              <a:spcBef>
                <a:spcPts val="0"/>
              </a:spcBef>
              <a:buFont typeface="Arial,Sans-Serif"/>
              <a:buChar char="•"/>
            </a:pPr>
            <a:r>
              <a:rPr lang="en-US" sz="1100">
                <a:solidFill>
                  <a:schemeClr val="tx1">
                    <a:lumMod val="50000"/>
                  </a:schemeClr>
                </a:solidFill>
                <a:latin typeface="Calibri"/>
                <a:cs typeface="Calibri"/>
              </a:rPr>
              <a:t>[19] O. </a:t>
            </a:r>
            <a:r>
              <a:rPr lang="en-US" sz="1100" err="1">
                <a:solidFill>
                  <a:schemeClr val="tx1">
                    <a:lumMod val="50000"/>
                  </a:schemeClr>
                </a:solidFill>
                <a:latin typeface="Calibri"/>
                <a:cs typeface="Calibri"/>
              </a:rPr>
              <a:t>Isman</a:t>
            </a:r>
            <a:r>
              <a:rPr lang="en-US" sz="1100">
                <a:solidFill>
                  <a:schemeClr val="tx1">
                    <a:lumMod val="50000"/>
                  </a:schemeClr>
                </a:solidFill>
                <a:latin typeface="Calibri"/>
                <a:cs typeface="Calibri"/>
              </a:rPr>
              <a:t>, “Evaluation of jaw bone density and morphology in bruxers using panoramic radiography,” Journal of Dental Sciences, Oct. 2020, </a:t>
            </a:r>
            <a:r>
              <a:rPr lang="en-US" sz="1100" err="1">
                <a:solidFill>
                  <a:schemeClr val="tx1">
                    <a:lumMod val="50000"/>
                  </a:schemeClr>
                </a:solidFill>
                <a:latin typeface="Calibri"/>
                <a:cs typeface="Calibri"/>
              </a:rPr>
              <a:t>doi</a:t>
            </a:r>
            <a:r>
              <a:rPr lang="en-US" sz="1100">
                <a:solidFill>
                  <a:schemeClr val="tx1">
                    <a:lumMod val="50000"/>
                  </a:schemeClr>
                </a:solidFill>
                <a:latin typeface="Calibri"/>
                <a:cs typeface="Calibri"/>
              </a:rPr>
              <a:t>: </a:t>
            </a:r>
            <a:r>
              <a:rPr lang="en-US" sz="1100">
                <a:solidFill>
                  <a:schemeClr val="tx1">
                    <a:lumMod val="50000"/>
                  </a:schemeClr>
                </a:solidFill>
                <a:latin typeface="Calibri"/>
                <a:cs typeface="Calibri"/>
                <a:hlinkClick r:id="rId16">
                  <a:extLst>
                    <a:ext uri="{A12FA001-AC4F-418D-AE19-62706E023703}">
                      <ahyp:hlinkClr xmlns:ahyp="http://schemas.microsoft.com/office/drawing/2018/hyperlinkcolor" val="tx"/>
                    </a:ext>
                  </a:extLst>
                </a:hlinkClick>
              </a:rPr>
              <a:t>https://doi.org/10.1016/j.jds.2020.09.008</a:t>
            </a:r>
            <a:r>
              <a:rPr lang="en-US" sz="1100">
                <a:solidFill>
                  <a:schemeClr val="tx1">
                    <a:lumMod val="50000"/>
                  </a:schemeClr>
                </a:solidFill>
                <a:latin typeface="Calibri"/>
                <a:cs typeface="Calibri"/>
              </a:rPr>
              <a:t>.</a:t>
            </a:r>
            <a:endParaRPr lang="en" sz="1100">
              <a:solidFill>
                <a:schemeClr val="tx1">
                  <a:lumMod val="50000"/>
                </a:schemeClr>
              </a:solidFill>
              <a:latin typeface="Times New Roman"/>
              <a:ea typeface="Calibri"/>
              <a:cs typeface="Times New Roman"/>
            </a:endParaRPr>
          </a:p>
          <a:p>
            <a:pPr marL="228600" indent="-228600">
              <a:lnSpc>
                <a:spcPct val="100000"/>
              </a:lnSpc>
              <a:spcBef>
                <a:spcPts val="0"/>
              </a:spcBef>
              <a:buFont typeface="Arial,Sans-Serif"/>
              <a:buChar char="•"/>
            </a:pPr>
            <a:r>
              <a:rPr lang="en" sz="1100">
                <a:solidFill>
                  <a:schemeClr val="tx1">
                    <a:lumMod val="50000"/>
                  </a:schemeClr>
                </a:solidFill>
                <a:latin typeface="Times New Roman"/>
                <a:ea typeface="Calibri"/>
                <a:cs typeface="Times New Roman"/>
              </a:rPr>
              <a:t>[20] J. Lee and A. Huang, “Fatigue Analysis of FDM Materials,” </a:t>
            </a:r>
            <a:r>
              <a:rPr lang="en" sz="1100" i="1">
                <a:solidFill>
                  <a:schemeClr val="tx1">
                    <a:lumMod val="50000"/>
                  </a:schemeClr>
                </a:solidFill>
                <a:latin typeface="Times New Roman"/>
                <a:ea typeface="Calibri"/>
                <a:cs typeface="Times New Roman"/>
              </a:rPr>
              <a:t>Rapid Prototyping Journal</a:t>
            </a:r>
            <a:r>
              <a:rPr lang="en" sz="1100">
                <a:solidFill>
                  <a:schemeClr val="tx1">
                    <a:lumMod val="50000"/>
                  </a:schemeClr>
                </a:solidFill>
                <a:latin typeface="Times New Roman"/>
                <a:ea typeface="Calibri"/>
                <a:cs typeface="Times New Roman"/>
              </a:rPr>
              <a:t>, vol. 19, no. 4, pp. 291–299, Jun. 2013. doi:10.1108/13552541311323290 </a:t>
            </a:r>
          </a:p>
          <a:p>
            <a:pPr marL="228600" indent="-228600">
              <a:lnSpc>
                <a:spcPct val="100000"/>
              </a:lnSpc>
              <a:spcBef>
                <a:spcPts val="0"/>
              </a:spcBef>
              <a:buFont typeface="Arial,Sans-Serif"/>
              <a:buChar char="•"/>
            </a:pPr>
            <a:r>
              <a:rPr lang="en" sz="1100">
                <a:solidFill>
                  <a:schemeClr val="tx1">
                    <a:lumMod val="50000"/>
                  </a:schemeClr>
                </a:solidFill>
                <a:latin typeface="Times New Roman"/>
                <a:ea typeface="Calibri"/>
                <a:cs typeface="Times New Roman"/>
              </a:rPr>
              <a:t>[21] C. Guttridge, A. Shannon, A. O’Sullivan, K. J. O’Sullivan, and L. W. O’Sullivan, “Biocompatible 3D printing resins for medical applications: A review of marketed intended use, biocompatibility certification, and post-processing guidance,” </a:t>
            </a:r>
            <a:r>
              <a:rPr lang="en" sz="1100" i="1">
                <a:solidFill>
                  <a:schemeClr val="tx1">
                    <a:lumMod val="50000"/>
                  </a:schemeClr>
                </a:solidFill>
                <a:latin typeface="Times New Roman"/>
                <a:ea typeface="Calibri"/>
                <a:cs typeface="Times New Roman"/>
              </a:rPr>
              <a:t>Annals of 3D Printed Medicine</a:t>
            </a:r>
            <a:r>
              <a:rPr lang="en" sz="1100">
                <a:solidFill>
                  <a:schemeClr val="tx1">
                    <a:lumMod val="50000"/>
                  </a:schemeClr>
                </a:solidFill>
                <a:latin typeface="Times New Roman"/>
                <a:ea typeface="Calibri"/>
                <a:cs typeface="Times New Roman"/>
              </a:rPr>
              <a:t>, vol. 5, p. 100044, Mar. 2022. doi:10.1016/j.stlm.2021.100044 </a:t>
            </a:r>
            <a:endParaRPr lang="en-US" sz="1100">
              <a:solidFill>
                <a:schemeClr val="tx1">
                  <a:lumMod val="50000"/>
                </a:schemeClr>
              </a:solidFill>
              <a:latin typeface="Times New Roman"/>
              <a:ea typeface="Calibri"/>
              <a:cs typeface="Times New Roman"/>
            </a:endParaRPr>
          </a:p>
          <a:p>
            <a:pPr marL="228600" indent="-228600">
              <a:lnSpc>
                <a:spcPct val="100000"/>
              </a:lnSpc>
              <a:spcBef>
                <a:spcPts val="0"/>
              </a:spcBef>
              <a:buFont typeface="Arial,Sans-Serif"/>
              <a:buChar char="•"/>
            </a:pPr>
            <a:r>
              <a:rPr lang="en" sz="1100">
                <a:solidFill>
                  <a:schemeClr val="tx1">
                    <a:lumMod val="50000"/>
                  </a:schemeClr>
                </a:solidFill>
                <a:latin typeface="Times New Roman"/>
                <a:ea typeface="Calibri"/>
                <a:cs typeface="Times New Roman"/>
              </a:rPr>
              <a:t>[22] L. Novakova-Marcincinova, J. Novak-Marcincin, J. Barna, and J. Torok, “Special materials used in FDM Rapid Prototyping Technology Application,” </a:t>
            </a:r>
            <a:r>
              <a:rPr lang="en" sz="1100" i="1">
                <a:solidFill>
                  <a:schemeClr val="tx1">
                    <a:lumMod val="50000"/>
                  </a:schemeClr>
                </a:solidFill>
                <a:latin typeface="Times New Roman"/>
                <a:ea typeface="Calibri"/>
                <a:cs typeface="Times New Roman"/>
              </a:rPr>
              <a:t>2012 IEEE 16th International Conference on Intelligent Engineering Systems (INES)</a:t>
            </a:r>
            <a:r>
              <a:rPr lang="en" sz="1100">
                <a:solidFill>
                  <a:schemeClr val="tx1">
                    <a:lumMod val="50000"/>
                  </a:schemeClr>
                </a:solidFill>
                <a:latin typeface="Times New Roman"/>
                <a:ea typeface="Calibri"/>
                <a:cs typeface="Times New Roman"/>
              </a:rPr>
              <a:t>, Jun. 2012. doi:10.1109/ines.2012.6249805 </a:t>
            </a:r>
            <a:endParaRPr lang="en-US" sz="1100">
              <a:solidFill>
                <a:schemeClr val="tx1">
                  <a:lumMod val="50000"/>
                </a:schemeClr>
              </a:solidFill>
              <a:latin typeface="Times New Roman"/>
              <a:ea typeface="Calibri"/>
              <a:cs typeface="Times New Roman"/>
            </a:endParaRPr>
          </a:p>
          <a:p>
            <a:pPr marL="228600" indent="-228600">
              <a:lnSpc>
                <a:spcPct val="100000"/>
              </a:lnSpc>
              <a:spcBef>
                <a:spcPts val="0"/>
              </a:spcBef>
              <a:buFont typeface="Arial,Sans-Serif"/>
              <a:buChar char="•"/>
            </a:pPr>
            <a:endParaRPr lang="en-US" sz="1100">
              <a:solidFill>
                <a:srgbClr val="001933"/>
              </a:solidFill>
              <a:latin typeface="Calibri"/>
              <a:ea typeface="Calibri"/>
              <a:cs typeface="Calibri"/>
            </a:endParaRPr>
          </a:p>
          <a:p>
            <a:pPr marL="457200" indent="-228600">
              <a:lnSpc>
                <a:spcPct val="100000"/>
              </a:lnSpc>
              <a:spcBef>
                <a:spcPts val="0"/>
              </a:spcBef>
              <a:buFont typeface="Arial,Sans-Serif"/>
              <a:buChar char="•"/>
            </a:pP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endParaRPr lang="en-US" sz="1100">
              <a:solidFill>
                <a:schemeClr val="tx1">
                  <a:lumMod val="50000"/>
                </a:schemeClr>
              </a:solidFill>
              <a:latin typeface="Calibri"/>
              <a:ea typeface="Calibri"/>
              <a:cs typeface="Calibri"/>
            </a:endParaRPr>
          </a:p>
          <a:p>
            <a:pPr marL="285750" indent="-285750">
              <a:lnSpc>
                <a:spcPct val="100000"/>
              </a:lnSpc>
              <a:spcBef>
                <a:spcPts val="0"/>
              </a:spcBef>
              <a:buFont typeface="Arial,Sans-Serif"/>
              <a:buChar char="•"/>
            </a:pPr>
            <a:endParaRPr lang="en" sz="1100">
              <a:solidFill>
                <a:srgbClr val="000000"/>
              </a:solidFill>
              <a:latin typeface="Calibri"/>
              <a:ea typeface="Calibri"/>
              <a:cs typeface="Calibri"/>
            </a:endParaRPr>
          </a:p>
          <a:p>
            <a:endParaRPr lang="en-US">
              <a:ea typeface="Calibri"/>
            </a:endParaRPr>
          </a:p>
        </p:txBody>
      </p:sp>
    </p:spTree>
    <p:extLst>
      <p:ext uri="{BB962C8B-B14F-4D97-AF65-F5344CB8AC3E}">
        <p14:creationId xmlns:p14="http://schemas.microsoft.com/office/powerpoint/2010/main" val="63416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0B887F-F5BA-5546-9DD4-DA4ABAD20B18}"/>
              </a:ext>
            </a:extLst>
          </p:cNvPr>
          <p:cNvSpPr>
            <a:spLocks noGrp="1"/>
          </p:cNvSpPr>
          <p:nvPr>
            <p:ph sz="half" idx="1"/>
          </p:nvPr>
        </p:nvSpPr>
        <p:spPr>
          <a:xfrm>
            <a:off x="247262" y="1637266"/>
            <a:ext cx="10264524" cy="4664010"/>
          </a:xfrm>
        </p:spPr>
        <p:txBody>
          <a:bodyPr vert="horz" lIns="91440" tIns="45720" rIns="91440" bIns="45720" rtlCol="0" anchor="t">
            <a:normAutofit/>
          </a:bodyPr>
          <a:lstStyle/>
          <a:p>
            <a:pPr marL="0" indent="0">
              <a:buNone/>
            </a:pPr>
            <a:endParaRPr lang="en-US" b="1"/>
          </a:p>
          <a:p>
            <a:endParaRPr lang="en-US" sz="2000"/>
          </a:p>
        </p:txBody>
      </p:sp>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Design Requirements: </a:t>
            </a:r>
            <a:br>
              <a:rPr lang="en-US" sz="4600">
                <a:latin typeface="Arial"/>
                <a:cs typeface="Arial"/>
              </a:rPr>
            </a:br>
            <a:r>
              <a:rPr lang="en-US" sz="4600">
                <a:latin typeface="Arial"/>
                <a:cs typeface="Arial"/>
              </a:rPr>
              <a:t>Engineering Requirements</a:t>
            </a:r>
            <a:endParaRPr lang="en-US"/>
          </a:p>
        </p:txBody>
      </p:sp>
      <p:graphicFrame>
        <p:nvGraphicFramePr>
          <p:cNvPr id="4" name="Table 3">
            <a:extLst>
              <a:ext uri="{FF2B5EF4-FFF2-40B4-BE49-F238E27FC236}">
                <a16:creationId xmlns:a16="http://schemas.microsoft.com/office/drawing/2014/main" id="{D06F0FE8-0205-7573-EC86-37B4A4DF2E57}"/>
              </a:ext>
            </a:extLst>
          </p:cNvPr>
          <p:cNvGraphicFramePr>
            <a:graphicFrameLocks noGrp="1"/>
          </p:cNvGraphicFramePr>
          <p:nvPr>
            <p:extLst>
              <p:ext uri="{D42A27DB-BD31-4B8C-83A1-F6EECF244321}">
                <p14:modId xmlns:p14="http://schemas.microsoft.com/office/powerpoint/2010/main" val="3849574180"/>
              </p:ext>
            </p:extLst>
          </p:nvPr>
        </p:nvGraphicFramePr>
        <p:xfrm>
          <a:off x="467360" y="1574800"/>
          <a:ext cx="11187981" cy="4442522"/>
        </p:xfrm>
        <a:graphic>
          <a:graphicData uri="http://schemas.openxmlformats.org/drawingml/2006/table">
            <a:tbl>
              <a:tblPr firstRow="1" bandRow="1">
                <a:tableStyleId>{5C22544A-7EE6-4342-B048-85BDC9FD1C3A}</a:tableStyleId>
              </a:tblPr>
              <a:tblGrid>
                <a:gridCol w="2553001">
                  <a:extLst>
                    <a:ext uri="{9D8B030D-6E8A-4147-A177-3AD203B41FA5}">
                      <a16:colId xmlns:a16="http://schemas.microsoft.com/office/drawing/2014/main" val="3666556262"/>
                    </a:ext>
                  </a:extLst>
                </a:gridCol>
                <a:gridCol w="7184041">
                  <a:extLst>
                    <a:ext uri="{9D8B030D-6E8A-4147-A177-3AD203B41FA5}">
                      <a16:colId xmlns:a16="http://schemas.microsoft.com/office/drawing/2014/main" val="3159604931"/>
                    </a:ext>
                  </a:extLst>
                </a:gridCol>
                <a:gridCol w="1450939">
                  <a:extLst>
                    <a:ext uri="{9D8B030D-6E8A-4147-A177-3AD203B41FA5}">
                      <a16:colId xmlns:a16="http://schemas.microsoft.com/office/drawing/2014/main" val="1040354295"/>
                    </a:ext>
                  </a:extLst>
                </a:gridCol>
              </a:tblGrid>
              <a:tr h="626962">
                <a:tc>
                  <a:txBody>
                    <a:bodyPr/>
                    <a:lstStyle/>
                    <a:p>
                      <a:r>
                        <a:rPr lang="en-US"/>
                        <a:t>Engineering Requirements</a:t>
                      </a:r>
                    </a:p>
                  </a:txBody>
                  <a:tcPr>
                    <a:solidFill>
                      <a:schemeClr val="accent3"/>
                    </a:solidFill>
                  </a:tcPr>
                </a:tc>
                <a:tc>
                  <a:txBody>
                    <a:bodyPr/>
                    <a:lstStyle/>
                    <a:p>
                      <a:r>
                        <a:rPr lang="en-US"/>
                        <a:t>Description</a:t>
                      </a:r>
                    </a:p>
                  </a:txBody>
                  <a:tcPr>
                    <a:solidFill>
                      <a:schemeClr val="accent3"/>
                    </a:solidFill>
                  </a:tcPr>
                </a:tc>
                <a:tc>
                  <a:txBody>
                    <a:bodyPr/>
                    <a:lstStyle/>
                    <a:p>
                      <a:pPr lvl="0">
                        <a:buNone/>
                      </a:pPr>
                      <a:r>
                        <a:rPr lang="en-US"/>
                        <a:t>Units</a:t>
                      </a:r>
                    </a:p>
                  </a:txBody>
                  <a:tcPr>
                    <a:solidFill>
                      <a:schemeClr val="accent3"/>
                    </a:solidFill>
                  </a:tcPr>
                </a:tc>
                <a:extLst>
                  <a:ext uri="{0D108BD9-81ED-4DB2-BD59-A6C34878D82A}">
                    <a16:rowId xmlns:a16="http://schemas.microsoft.com/office/drawing/2014/main" val="2768138527"/>
                  </a:ext>
                </a:extLst>
              </a:tr>
              <a:tr h="880616">
                <a:tc>
                  <a:txBody>
                    <a:bodyPr/>
                    <a:lstStyle/>
                    <a:p>
                      <a:pPr lvl="0">
                        <a:buNone/>
                      </a:pPr>
                      <a:r>
                        <a:rPr lang="en-US"/>
                        <a:t>Quick Printing Speed</a:t>
                      </a:r>
                    </a:p>
                  </a:txBody>
                  <a:tcPr>
                    <a:solidFill>
                      <a:schemeClr val="tx1">
                        <a:lumMod val="20000"/>
                        <a:lumOff val="80000"/>
                      </a:schemeClr>
                    </a:solidFill>
                  </a:tcPr>
                </a:tc>
                <a:tc>
                  <a:txBody>
                    <a:bodyPr/>
                    <a:lstStyle/>
                    <a:p>
                      <a:r>
                        <a:rPr lang="en-US"/>
                        <a:t>With a current assembly print time of ~17 hours, the team wishes to reduce this time to allow for faster production.</a:t>
                      </a:r>
                    </a:p>
                  </a:txBody>
                  <a:tcPr>
                    <a:solidFill>
                      <a:schemeClr val="tx1">
                        <a:lumMod val="20000"/>
                        <a:lumOff val="80000"/>
                      </a:schemeClr>
                    </a:solidFill>
                  </a:tcPr>
                </a:tc>
                <a:tc>
                  <a:txBody>
                    <a:bodyPr/>
                    <a:lstStyle/>
                    <a:p>
                      <a:pPr lvl="0">
                        <a:buNone/>
                      </a:pPr>
                      <a:r>
                        <a:rPr lang="en-US" err="1"/>
                        <a:t>Hrs</a:t>
                      </a:r>
                      <a:r>
                        <a:rPr lang="en-US"/>
                        <a:t> </a:t>
                      </a:r>
                    </a:p>
                  </a:txBody>
                  <a:tcPr>
                    <a:solidFill>
                      <a:schemeClr val="tx1">
                        <a:lumMod val="20000"/>
                        <a:lumOff val="80000"/>
                      </a:schemeClr>
                    </a:solidFill>
                  </a:tcPr>
                </a:tc>
                <a:extLst>
                  <a:ext uri="{0D108BD9-81ED-4DB2-BD59-A6C34878D82A}">
                    <a16:rowId xmlns:a16="http://schemas.microsoft.com/office/drawing/2014/main" val="2594486035"/>
                  </a:ext>
                </a:extLst>
              </a:tr>
              <a:tr h="1145748">
                <a:tc>
                  <a:txBody>
                    <a:bodyPr/>
                    <a:lstStyle/>
                    <a:p>
                      <a:pPr lvl="0">
                        <a:buNone/>
                      </a:pPr>
                      <a:r>
                        <a:rPr lang="en-US"/>
                        <a:t>Durable and Flexible</a:t>
                      </a:r>
                    </a:p>
                  </a:txBody>
                  <a:tcPr>
                    <a:solidFill>
                      <a:schemeClr val="tx1">
                        <a:lumMod val="20000"/>
                        <a:lumOff val="80000"/>
                      </a:schemeClr>
                    </a:solidFill>
                  </a:tcPr>
                </a:tc>
                <a:tc>
                  <a:txBody>
                    <a:bodyPr/>
                    <a:lstStyle/>
                    <a:p>
                      <a:r>
                        <a:rPr lang="en-US"/>
                        <a:t>By determining our tolerance range in terms of elastic and tensile strength, we can ensure the device can bend and move without breaking during operation.</a:t>
                      </a:r>
                    </a:p>
                  </a:txBody>
                  <a:tcPr>
                    <a:solidFill>
                      <a:schemeClr val="tx1">
                        <a:lumMod val="20000"/>
                        <a:lumOff val="80000"/>
                      </a:schemeClr>
                    </a:solidFill>
                  </a:tcPr>
                </a:tc>
                <a:tc>
                  <a:txBody>
                    <a:bodyPr/>
                    <a:lstStyle/>
                    <a:p>
                      <a:pPr lvl="0">
                        <a:buNone/>
                      </a:pPr>
                      <a:r>
                        <a:rPr lang="en-US"/>
                        <a:t>MPa</a:t>
                      </a:r>
                    </a:p>
                  </a:txBody>
                  <a:tcPr>
                    <a:solidFill>
                      <a:schemeClr val="tx1">
                        <a:lumMod val="20000"/>
                        <a:lumOff val="80000"/>
                      </a:schemeClr>
                    </a:solidFill>
                  </a:tcPr>
                </a:tc>
                <a:extLst>
                  <a:ext uri="{0D108BD9-81ED-4DB2-BD59-A6C34878D82A}">
                    <a16:rowId xmlns:a16="http://schemas.microsoft.com/office/drawing/2014/main" val="4292599566"/>
                  </a:ext>
                </a:extLst>
              </a:tr>
              <a:tr h="861678">
                <a:tc>
                  <a:txBody>
                    <a:bodyPr/>
                    <a:lstStyle/>
                    <a:p>
                      <a:r>
                        <a:rPr lang="en-US"/>
                        <a:t>Easily Reproducible</a:t>
                      </a:r>
                    </a:p>
                  </a:txBody>
                  <a:tcPr>
                    <a:solidFill>
                      <a:schemeClr val="tx1">
                        <a:lumMod val="20000"/>
                        <a:lumOff val="80000"/>
                      </a:schemeClr>
                    </a:solidFill>
                  </a:tcPr>
                </a:tc>
                <a:tc>
                  <a:txBody>
                    <a:bodyPr/>
                    <a:lstStyle/>
                    <a:p>
                      <a:r>
                        <a:rPr lang="en-US"/>
                        <a:t>By refining the CAD model, as well as the instruction suite and print settings, the device should be able to be reproducible with limited need for modification of the model or printer being used. </a:t>
                      </a:r>
                    </a:p>
                  </a:txBody>
                  <a:tcPr>
                    <a:solidFill>
                      <a:schemeClr val="tx1">
                        <a:lumMod val="20000"/>
                        <a:lumOff val="80000"/>
                      </a:schemeClr>
                    </a:solidFill>
                  </a:tcPr>
                </a:tc>
                <a:tc>
                  <a:txBody>
                    <a:bodyPr/>
                    <a:lstStyle/>
                    <a:p>
                      <a:pPr lvl="0">
                        <a:buNone/>
                      </a:pPr>
                      <a:r>
                        <a:rPr lang="en-US"/>
                        <a:t>N/A</a:t>
                      </a:r>
                    </a:p>
                  </a:txBody>
                  <a:tcPr>
                    <a:solidFill>
                      <a:schemeClr val="tx1">
                        <a:lumMod val="20000"/>
                        <a:lumOff val="80000"/>
                      </a:schemeClr>
                    </a:solidFill>
                  </a:tcPr>
                </a:tc>
                <a:extLst>
                  <a:ext uri="{0D108BD9-81ED-4DB2-BD59-A6C34878D82A}">
                    <a16:rowId xmlns:a16="http://schemas.microsoft.com/office/drawing/2014/main" val="2628174008"/>
                  </a:ext>
                </a:extLst>
              </a:tr>
              <a:tr h="861678">
                <a:tc>
                  <a:txBody>
                    <a:bodyPr/>
                    <a:lstStyle/>
                    <a:p>
                      <a:pPr lvl="0">
                        <a:buNone/>
                      </a:pPr>
                      <a:r>
                        <a:rPr lang="en-US"/>
                        <a:t>Measurement System</a:t>
                      </a:r>
                    </a:p>
                  </a:txBody>
                  <a:tcPr>
                    <a:solidFill>
                      <a:schemeClr val="tx1">
                        <a:lumMod val="20000"/>
                        <a:lumOff val="80000"/>
                      </a:schemeClr>
                    </a:solidFill>
                  </a:tcPr>
                </a:tc>
                <a:tc>
                  <a:txBody>
                    <a:bodyPr/>
                    <a:lstStyle/>
                    <a:p>
                      <a:pPr lvl="0">
                        <a:buNone/>
                      </a:pPr>
                      <a:r>
                        <a:rPr lang="en-US"/>
                        <a:t>The device should be able to measure out incisor displacement (in mm/in) and applied force to jaw (in N/</a:t>
                      </a:r>
                      <a:r>
                        <a:rPr lang="en-US" err="1"/>
                        <a:t>lbs</a:t>
                      </a:r>
                      <a:r>
                        <a:rPr lang="en-US"/>
                        <a:t>)</a:t>
                      </a:r>
                    </a:p>
                  </a:txBody>
                  <a:tcPr>
                    <a:solidFill>
                      <a:schemeClr val="tx1">
                        <a:lumMod val="20000"/>
                        <a:lumOff val="80000"/>
                      </a:schemeClr>
                    </a:solidFill>
                  </a:tcPr>
                </a:tc>
                <a:tc>
                  <a:txBody>
                    <a:bodyPr/>
                    <a:lstStyle/>
                    <a:p>
                      <a:pPr lvl="0">
                        <a:buNone/>
                      </a:pPr>
                      <a:r>
                        <a:rPr lang="en-US"/>
                        <a:t>(mm), (N)</a:t>
                      </a:r>
                    </a:p>
                  </a:txBody>
                  <a:tcPr>
                    <a:solidFill>
                      <a:schemeClr val="tx1">
                        <a:lumMod val="20000"/>
                        <a:lumOff val="80000"/>
                      </a:schemeClr>
                    </a:solidFill>
                  </a:tcPr>
                </a:tc>
                <a:extLst>
                  <a:ext uri="{0D108BD9-81ED-4DB2-BD59-A6C34878D82A}">
                    <a16:rowId xmlns:a16="http://schemas.microsoft.com/office/drawing/2014/main" val="1896185160"/>
                  </a:ext>
                </a:extLst>
              </a:tr>
            </a:tbl>
          </a:graphicData>
        </a:graphic>
      </p:graphicFrame>
      <p:sp>
        <p:nvSpPr>
          <p:cNvPr id="5" name="TextBox 4">
            <a:extLst>
              <a:ext uri="{FF2B5EF4-FFF2-40B4-BE49-F238E27FC236}">
                <a16:creationId xmlns:a16="http://schemas.microsoft.com/office/drawing/2014/main" id="{0E3E1F4B-C2BE-7BF9-0164-3B011557ADE2}"/>
              </a:ext>
            </a:extLst>
          </p:cNvPr>
          <p:cNvSpPr txBox="1"/>
          <p:nvPr/>
        </p:nvSpPr>
        <p:spPr>
          <a:xfrm>
            <a:off x="3798668"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ea typeface="Calibri"/>
                <a:cs typeface="Calibri"/>
              </a:rPr>
              <a:t>Table II: Engineering Requirements for Design</a:t>
            </a:r>
            <a:endParaRPr lang="en-US" i="1" u="sng"/>
          </a:p>
        </p:txBody>
      </p:sp>
      <p:sp>
        <p:nvSpPr>
          <p:cNvPr id="2" name="TextBox 1">
            <a:extLst>
              <a:ext uri="{FF2B5EF4-FFF2-40B4-BE49-F238E27FC236}">
                <a16:creationId xmlns:a16="http://schemas.microsoft.com/office/drawing/2014/main" id="{2259BF03-6AA6-8BBF-F7AD-5E47133C286B}"/>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5</a:t>
            </a:r>
          </a:p>
        </p:txBody>
      </p:sp>
    </p:spTree>
    <p:extLst>
      <p:ext uri="{BB962C8B-B14F-4D97-AF65-F5344CB8AC3E}">
        <p14:creationId xmlns:p14="http://schemas.microsoft.com/office/powerpoint/2010/main" val="353869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083441C-7DE1-784C-B9A7-BAA61BB2DCCB}"/>
              </a:ext>
            </a:extLst>
          </p:cNvPr>
          <p:cNvSpPr>
            <a:spLocks noGrp="1"/>
          </p:cNvSpPr>
          <p:nvPr>
            <p:ph type="title"/>
          </p:nvPr>
        </p:nvSpPr>
        <p:spPr/>
        <p:txBody>
          <a:bodyPr>
            <a:normAutofit fontScale="90000"/>
          </a:bodyPr>
          <a:lstStyle/>
          <a:p>
            <a:pPr algn="l"/>
            <a:r>
              <a:rPr lang="en-US" sz="4600">
                <a:latin typeface="Arial"/>
                <a:cs typeface="Arial"/>
              </a:rPr>
              <a:t>Design Requirements: </a:t>
            </a:r>
            <a:br>
              <a:rPr lang="en-US" sz="4600">
                <a:latin typeface="Arial"/>
                <a:cs typeface="Arial"/>
              </a:rPr>
            </a:br>
            <a:r>
              <a:rPr lang="en-US" sz="4600">
                <a:latin typeface="Arial"/>
                <a:cs typeface="Arial"/>
              </a:rPr>
              <a:t>Correlations</a:t>
            </a:r>
            <a:endParaRPr lang="en-US" sz="4600" err="1"/>
          </a:p>
        </p:txBody>
      </p:sp>
      <p:graphicFrame>
        <p:nvGraphicFramePr>
          <p:cNvPr id="4" name="Table 3">
            <a:extLst>
              <a:ext uri="{FF2B5EF4-FFF2-40B4-BE49-F238E27FC236}">
                <a16:creationId xmlns:a16="http://schemas.microsoft.com/office/drawing/2014/main" id="{7C5F49A7-7529-28BF-96A5-81A23A3612D1}"/>
              </a:ext>
            </a:extLst>
          </p:cNvPr>
          <p:cNvGraphicFramePr>
            <a:graphicFrameLocks noGrp="1"/>
          </p:cNvGraphicFramePr>
          <p:nvPr>
            <p:extLst>
              <p:ext uri="{D42A27DB-BD31-4B8C-83A1-F6EECF244321}">
                <p14:modId xmlns:p14="http://schemas.microsoft.com/office/powerpoint/2010/main" val="3110291605"/>
              </p:ext>
            </p:extLst>
          </p:nvPr>
        </p:nvGraphicFramePr>
        <p:xfrm>
          <a:off x="528935" y="1515364"/>
          <a:ext cx="10821619" cy="4771681"/>
        </p:xfrm>
        <a:graphic>
          <a:graphicData uri="http://schemas.openxmlformats.org/drawingml/2006/table">
            <a:tbl>
              <a:tblPr firstRow="1" bandRow="1">
                <a:tableStyleId>{5C22544A-7EE6-4342-B048-85BDC9FD1C3A}</a:tableStyleId>
              </a:tblPr>
              <a:tblGrid>
                <a:gridCol w="2819399">
                  <a:extLst>
                    <a:ext uri="{9D8B030D-6E8A-4147-A177-3AD203B41FA5}">
                      <a16:colId xmlns:a16="http://schemas.microsoft.com/office/drawing/2014/main" val="3666556262"/>
                    </a:ext>
                  </a:extLst>
                </a:gridCol>
                <a:gridCol w="5282626">
                  <a:extLst>
                    <a:ext uri="{9D8B030D-6E8A-4147-A177-3AD203B41FA5}">
                      <a16:colId xmlns:a16="http://schemas.microsoft.com/office/drawing/2014/main" val="3159604931"/>
                    </a:ext>
                  </a:extLst>
                </a:gridCol>
                <a:gridCol w="2719594">
                  <a:extLst>
                    <a:ext uri="{9D8B030D-6E8A-4147-A177-3AD203B41FA5}">
                      <a16:colId xmlns:a16="http://schemas.microsoft.com/office/drawing/2014/main" val="2375452988"/>
                    </a:ext>
                  </a:extLst>
                </a:gridCol>
              </a:tblGrid>
              <a:tr h="649647">
                <a:tc>
                  <a:txBody>
                    <a:bodyPr/>
                    <a:lstStyle/>
                    <a:p>
                      <a:r>
                        <a:rPr lang="en-US"/>
                        <a:t>Customer Requirements</a:t>
                      </a:r>
                    </a:p>
                  </a:txBody>
                  <a:tcPr>
                    <a:solidFill>
                      <a:schemeClr val="accent3"/>
                    </a:solidFill>
                  </a:tcPr>
                </a:tc>
                <a:tc>
                  <a:txBody>
                    <a:bodyPr/>
                    <a:lstStyle/>
                    <a:p>
                      <a:pPr lvl="0">
                        <a:buNone/>
                      </a:pPr>
                      <a:r>
                        <a:rPr lang="en-US"/>
                        <a:t>Correlation</a:t>
                      </a:r>
                    </a:p>
                  </a:txBody>
                  <a:tcPr>
                    <a:solidFill>
                      <a:schemeClr val="accent3"/>
                    </a:solidFill>
                  </a:tcPr>
                </a:tc>
                <a:tc>
                  <a:txBody>
                    <a:bodyPr/>
                    <a:lstStyle/>
                    <a:p>
                      <a:pPr lvl="0" algn="l">
                        <a:lnSpc>
                          <a:spcPct val="100000"/>
                        </a:lnSpc>
                        <a:spcBef>
                          <a:spcPts val="0"/>
                        </a:spcBef>
                        <a:spcAft>
                          <a:spcPts val="0"/>
                        </a:spcAft>
                        <a:buNone/>
                      </a:pPr>
                      <a:r>
                        <a:rPr lang="en-US" sz="1800" b="1" i="0" u="none" strike="noStrike" noProof="0">
                          <a:solidFill>
                            <a:srgbClr val="FFFFFF"/>
                          </a:solidFill>
                          <a:latin typeface="Calibri"/>
                        </a:rPr>
                        <a:t>Engineering Requirements</a:t>
                      </a:r>
                    </a:p>
                  </a:txBody>
                  <a:tcPr>
                    <a:solidFill>
                      <a:schemeClr val="accent3"/>
                    </a:solidFill>
                  </a:tcPr>
                </a:tc>
                <a:extLst>
                  <a:ext uri="{0D108BD9-81ED-4DB2-BD59-A6C34878D82A}">
                    <a16:rowId xmlns:a16="http://schemas.microsoft.com/office/drawing/2014/main" val="2768138527"/>
                  </a:ext>
                </a:extLst>
              </a:tr>
              <a:tr h="897037">
                <a:tc>
                  <a:txBody>
                    <a:bodyPr/>
                    <a:lstStyle/>
                    <a:p>
                      <a:r>
                        <a:rPr lang="en-US"/>
                        <a:t>Fully 3D Printable</a:t>
                      </a:r>
                    </a:p>
                  </a:txBody>
                  <a:tcPr>
                    <a:solidFill>
                      <a:schemeClr val="tx1">
                        <a:lumMod val="20000"/>
                        <a:lumOff val="80000"/>
                      </a:schemeClr>
                    </a:solidFill>
                  </a:tcPr>
                </a:tc>
                <a:tc>
                  <a:txBody>
                    <a:bodyPr/>
                    <a:lstStyle/>
                    <a:p>
                      <a:r>
                        <a:rPr lang="en-US"/>
                        <a:t>To ensure easy and quick replication, both speed and a one-print setup is key to developing an easy access Trismus device.</a:t>
                      </a:r>
                    </a:p>
                  </a:txBody>
                  <a:tcPr>
                    <a:solidFill>
                      <a:schemeClr val="tx1">
                        <a:lumMod val="20000"/>
                        <a:lumOff val="80000"/>
                      </a:schemeClr>
                    </a:solidFill>
                  </a:tcPr>
                </a:tc>
                <a:tc>
                  <a:txBody>
                    <a:bodyPr/>
                    <a:lstStyle/>
                    <a:p>
                      <a:pPr lvl="0" algn="l">
                        <a:lnSpc>
                          <a:spcPct val="100000"/>
                        </a:lnSpc>
                        <a:spcBef>
                          <a:spcPts val="0"/>
                        </a:spcBef>
                        <a:spcAft>
                          <a:spcPts val="0"/>
                        </a:spcAft>
                        <a:buNone/>
                      </a:pPr>
                      <a:r>
                        <a:rPr lang="en-US" sz="1800" b="0" i="0" u="none" strike="noStrike" noProof="0">
                          <a:solidFill>
                            <a:srgbClr val="003366"/>
                          </a:solidFill>
                          <a:latin typeface="Calibri"/>
                        </a:rPr>
                        <a:t>Quick Printing Speed</a:t>
                      </a:r>
                    </a:p>
                    <a:p>
                      <a:pPr lvl="0">
                        <a:buNone/>
                      </a:pPr>
                      <a:endParaRPr lang="en-US"/>
                    </a:p>
                  </a:txBody>
                  <a:tcPr>
                    <a:solidFill>
                      <a:schemeClr val="tx1">
                        <a:lumMod val="20000"/>
                        <a:lumOff val="80000"/>
                      </a:schemeClr>
                    </a:solidFill>
                  </a:tcPr>
                </a:tc>
                <a:extLst>
                  <a:ext uri="{0D108BD9-81ED-4DB2-BD59-A6C34878D82A}">
                    <a16:rowId xmlns:a16="http://schemas.microsoft.com/office/drawing/2014/main" val="2594486035"/>
                  </a:ext>
                </a:extLst>
              </a:tr>
              <a:tr h="1009457">
                <a:tc>
                  <a:txBody>
                    <a:bodyPr/>
                    <a:lstStyle/>
                    <a:p>
                      <a:r>
                        <a:rPr lang="en-US"/>
                        <a:t>Medically Safe For User</a:t>
                      </a:r>
                    </a:p>
                  </a:txBody>
                  <a:tcPr>
                    <a:solidFill>
                      <a:schemeClr val="tx1">
                        <a:lumMod val="20000"/>
                        <a:lumOff val="80000"/>
                      </a:schemeClr>
                    </a:solidFill>
                  </a:tcPr>
                </a:tc>
                <a:tc>
                  <a:txBody>
                    <a:bodyPr/>
                    <a:lstStyle/>
                    <a:p>
                      <a:r>
                        <a:rPr lang="en-US"/>
                        <a:t>By ensuring parts of the device won't break during operation, as well as the general safety of the material, our device will be safer than most homemade solutions.</a:t>
                      </a:r>
                    </a:p>
                  </a:txBody>
                  <a:tcPr>
                    <a:solidFill>
                      <a:schemeClr val="tx1">
                        <a:lumMod val="20000"/>
                        <a:lumOff val="80000"/>
                      </a:schemeClr>
                    </a:solidFill>
                  </a:tcPr>
                </a:tc>
                <a:tc>
                  <a:txBody>
                    <a:bodyPr/>
                    <a:lstStyle/>
                    <a:p>
                      <a:pPr lvl="0" algn="l">
                        <a:lnSpc>
                          <a:spcPct val="100000"/>
                        </a:lnSpc>
                        <a:spcBef>
                          <a:spcPts val="0"/>
                        </a:spcBef>
                        <a:spcAft>
                          <a:spcPts val="0"/>
                        </a:spcAft>
                        <a:buNone/>
                      </a:pPr>
                      <a:r>
                        <a:rPr lang="en-US" sz="1800" b="0" i="0" u="none" strike="noStrike" noProof="0">
                          <a:solidFill>
                            <a:srgbClr val="003366"/>
                          </a:solidFill>
                          <a:latin typeface="Calibri"/>
                        </a:rPr>
                        <a:t>Durable and Flexible</a:t>
                      </a:r>
                    </a:p>
                    <a:p>
                      <a:pPr lvl="0">
                        <a:buNone/>
                      </a:pPr>
                      <a:endParaRPr lang="en-US"/>
                    </a:p>
                  </a:txBody>
                  <a:tcPr>
                    <a:solidFill>
                      <a:schemeClr val="tx1">
                        <a:lumMod val="20000"/>
                        <a:lumOff val="80000"/>
                      </a:schemeClr>
                    </a:solidFill>
                  </a:tcPr>
                </a:tc>
                <a:extLst>
                  <a:ext uri="{0D108BD9-81ED-4DB2-BD59-A6C34878D82A}">
                    <a16:rowId xmlns:a16="http://schemas.microsoft.com/office/drawing/2014/main" val="4292599566"/>
                  </a:ext>
                </a:extLst>
              </a:tr>
              <a:tr h="1009457">
                <a:tc>
                  <a:txBody>
                    <a:bodyPr/>
                    <a:lstStyle/>
                    <a:p>
                      <a:r>
                        <a:rPr lang="en-US"/>
                        <a:t>&lt;$50 Per Unit</a:t>
                      </a:r>
                    </a:p>
                  </a:txBody>
                  <a:tcPr>
                    <a:solidFill>
                      <a:schemeClr val="tx1">
                        <a:lumMod val="20000"/>
                        <a:lumOff val="80000"/>
                      </a:schemeClr>
                    </a:solidFill>
                  </a:tcPr>
                </a:tc>
                <a:tc>
                  <a:txBody>
                    <a:bodyPr/>
                    <a:lstStyle/>
                    <a:p>
                      <a:r>
                        <a:rPr lang="en-US"/>
                        <a:t>By focusing on a low cost per unit, we can ensure that this device is easily producible in mass quantities by clinics and can be afforded by a variety of patients.</a:t>
                      </a:r>
                    </a:p>
                  </a:txBody>
                  <a:tcPr>
                    <a:solidFill>
                      <a:schemeClr val="tx1">
                        <a:lumMod val="20000"/>
                        <a:lumOff val="80000"/>
                      </a:schemeClr>
                    </a:solidFill>
                  </a:tcPr>
                </a:tc>
                <a:tc>
                  <a:txBody>
                    <a:bodyPr/>
                    <a:lstStyle/>
                    <a:p>
                      <a:pPr lvl="0" algn="l">
                        <a:lnSpc>
                          <a:spcPct val="100000"/>
                        </a:lnSpc>
                        <a:spcBef>
                          <a:spcPts val="0"/>
                        </a:spcBef>
                        <a:spcAft>
                          <a:spcPts val="0"/>
                        </a:spcAft>
                        <a:buNone/>
                      </a:pPr>
                      <a:r>
                        <a:rPr lang="en-US" sz="1800" b="0" i="0" u="none" strike="noStrike" noProof="0">
                          <a:solidFill>
                            <a:srgbClr val="003366"/>
                          </a:solidFill>
                          <a:latin typeface="Calibri"/>
                        </a:rPr>
                        <a:t>Easily Reproducible</a:t>
                      </a:r>
                    </a:p>
                    <a:p>
                      <a:pPr lvl="0">
                        <a:buNone/>
                      </a:pPr>
                      <a:endParaRPr lang="en-US"/>
                    </a:p>
                  </a:txBody>
                  <a:tcPr>
                    <a:solidFill>
                      <a:schemeClr val="tx1">
                        <a:lumMod val="20000"/>
                        <a:lumOff val="80000"/>
                      </a:schemeClr>
                    </a:solidFill>
                  </a:tcPr>
                </a:tc>
                <a:extLst>
                  <a:ext uri="{0D108BD9-81ED-4DB2-BD59-A6C34878D82A}">
                    <a16:rowId xmlns:a16="http://schemas.microsoft.com/office/drawing/2014/main" val="2628174008"/>
                  </a:ext>
                </a:extLst>
              </a:tr>
              <a:tr h="1009457">
                <a:tc>
                  <a:txBody>
                    <a:bodyPr/>
                    <a:lstStyle/>
                    <a:p>
                      <a:pPr lvl="0">
                        <a:buNone/>
                      </a:pPr>
                      <a:r>
                        <a:rPr lang="en-US"/>
                        <a:t>Ability to Measure Progress</a:t>
                      </a:r>
                    </a:p>
                  </a:txBody>
                  <a:tcPr>
                    <a:solidFill>
                      <a:schemeClr val="tx1">
                        <a:lumMod val="20000"/>
                        <a:lumOff val="80000"/>
                      </a:schemeClr>
                    </a:solidFill>
                  </a:tcPr>
                </a:tc>
                <a:tc>
                  <a:txBody>
                    <a:bodyPr/>
                    <a:lstStyle/>
                    <a:p>
                      <a:pPr lvl="0">
                        <a:buNone/>
                      </a:pPr>
                      <a:r>
                        <a:rPr lang="en-US"/>
                        <a:t>With a built-in measurement system, clinicians and researchers can track a patient's progress over time and be able to note displacement and applied force.</a:t>
                      </a:r>
                    </a:p>
                  </a:txBody>
                  <a:tcPr>
                    <a:solidFill>
                      <a:schemeClr val="tx1">
                        <a:lumMod val="20000"/>
                        <a:lumOff val="80000"/>
                      </a:schemeClr>
                    </a:solidFill>
                  </a:tcPr>
                </a:tc>
                <a:tc>
                  <a:txBody>
                    <a:bodyPr/>
                    <a:lstStyle/>
                    <a:p>
                      <a:pPr lvl="0" algn="l">
                        <a:lnSpc>
                          <a:spcPct val="100000"/>
                        </a:lnSpc>
                        <a:spcBef>
                          <a:spcPts val="0"/>
                        </a:spcBef>
                        <a:spcAft>
                          <a:spcPts val="0"/>
                        </a:spcAft>
                        <a:buNone/>
                      </a:pPr>
                      <a:r>
                        <a:rPr lang="en-US" sz="1800" b="0" i="0" u="none" strike="noStrike" noProof="0">
                          <a:solidFill>
                            <a:srgbClr val="003366"/>
                          </a:solidFill>
                          <a:latin typeface="Calibri"/>
                        </a:rPr>
                        <a:t>Measurement System</a:t>
                      </a:r>
                    </a:p>
                    <a:p>
                      <a:pPr lvl="0">
                        <a:buNone/>
                      </a:pPr>
                      <a:endParaRPr lang="en-US"/>
                    </a:p>
                  </a:txBody>
                  <a:tcPr>
                    <a:solidFill>
                      <a:schemeClr val="tx1">
                        <a:lumMod val="20000"/>
                        <a:lumOff val="80000"/>
                      </a:schemeClr>
                    </a:solidFill>
                  </a:tcPr>
                </a:tc>
                <a:extLst>
                  <a:ext uri="{0D108BD9-81ED-4DB2-BD59-A6C34878D82A}">
                    <a16:rowId xmlns:a16="http://schemas.microsoft.com/office/drawing/2014/main" val="1896185160"/>
                  </a:ext>
                </a:extLst>
              </a:tr>
            </a:tbl>
          </a:graphicData>
        </a:graphic>
      </p:graphicFrame>
      <p:sp>
        <p:nvSpPr>
          <p:cNvPr id="5" name="TextBox 4">
            <a:extLst>
              <a:ext uri="{FF2B5EF4-FFF2-40B4-BE49-F238E27FC236}">
                <a16:creationId xmlns:a16="http://schemas.microsoft.com/office/drawing/2014/main" id="{FCD360C7-338C-1BDF-97D2-FB2D698F15D3}"/>
              </a:ext>
            </a:extLst>
          </p:cNvPr>
          <p:cNvSpPr txBox="1"/>
          <p:nvPr/>
        </p:nvSpPr>
        <p:spPr>
          <a:xfrm>
            <a:off x="3798668" y="6485364"/>
            <a:ext cx="4602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ea typeface="Calibri"/>
                <a:cs typeface="Calibri"/>
              </a:rPr>
              <a:t>Table III: Design Requirements Correlations</a:t>
            </a:r>
            <a:endParaRPr lang="en-US" i="1" u="sng"/>
          </a:p>
        </p:txBody>
      </p:sp>
      <p:sp>
        <p:nvSpPr>
          <p:cNvPr id="2" name="TextBox 1">
            <a:extLst>
              <a:ext uri="{FF2B5EF4-FFF2-40B4-BE49-F238E27FC236}">
                <a16:creationId xmlns:a16="http://schemas.microsoft.com/office/drawing/2014/main" id="{29B7B2C6-DAF7-F9CC-9F36-36579C46EEBD}"/>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Carter: 6</a:t>
            </a:r>
          </a:p>
        </p:txBody>
      </p:sp>
    </p:spTree>
    <p:extLst>
      <p:ext uri="{BB962C8B-B14F-4D97-AF65-F5344CB8AC3E}">
        <p14:creationId xmlns:p14="http://schemas.microsoft.com/office/powerpoint/2010/main" val="3309458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37985F0-C41F-1042-A4A9-4A3B39F00886}"/>
              </a:ext>
            </a:extLst>
          </p:cNvPr>
          <p:cNvSpPr>
            <a:spLocks noGrp="1"/>
          </p:cNvSpPr>
          <p:nvPr>
            <p:ph type="title"/>
          </p:nvPr>
        </p:nvSpPr>
        <p:spPr>
          <a:xfrm>
            <a:off x="838200" y="365125"/>
            <a:ext cx="9705975" cy="979488"/>
          </a:xfrm>
        </p:spPr>
        <p:txBody>
          <a:bodyPr>
            <a:normAutofit/>
          </a:bodyPr>
          <a:lstStyle/>
          <a:p>
            <a:pPr algn="l"/>
            <a:r>
              <a:rPr lang="en-US" sz="4600">
                <a:latin typeface="Arial"/>
                <a:cs typeface="Arial"/>
              </a:rPr>
              <a:t>Literature Review: pt 1 (Shilo)</a:t>
            </a:r>
            <a:endParaRPr lang="en-US" sz="4600" b="1"/>
          </a:p>
        </p:txBody>
      </p:sp>
      <p:sp>
        <p:nvSpPr>
          <p:cNvPr id="6" name="TextBox 5">
            <a:extLst>
              <a:ext uri="{FF2B5EF4-FFF2-40B4-BE49-F238E27FC236}">
                <a16:creationId xmlns:a16="http://schemas.microsoft.com/office/drawing/2014/main" id="{A3E21EEB-8736-65E5-22A9-B71C64839B75}"/>
              </a:ext>
            </a:extLst>
          </p:cNvPr>
          <p:cNvSpPr txBox="1"/>
          <p:nvPr/>
        </p:nvSpPr>
        <p:spPr>
          <a:xfrm>
            <a:off x="-2416" y="1504118"/>
            <a:ext cx="12194415" cy="5253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 sz="1290">
                <a:solidFill>
                  <a:srgbClr val="333333"/>
                </a:solidFill>
                <a:ea typeface="Calibri"/>
                <a:cs typeface="Calibri"/>
              </a:rPr>
              <a:t>[1] Nina Pauli, Ulrika Svensson, Therese Karlsson &amp; Caterina Finizia (2016) “Exercise intervention for the treatment of trismus in head and neck cancer – a prospective two-year follow-up study,” Acta Oncologica, 55:6, 686-692, DOI: </a:t>
            </a:r>
            <a:r>
              <a:rPr lang="en" sz="1290" u="sng">
                <a:ea typeface="Calibri"/>
                <a:cs typeface="Calibri"/>
                <a:hlinkClick r:id="rId2"/>
              </a:rPr>
              <a:t>10.3109/0284186X.2015.1133928</a:t>
            </a:r>
            <a:endParaRPr lang="en" sz="1290" u="sng">
              <a:ea typeface="Calibri"/>
              <a:cs typeface="Calibri"/>
            </a:endParaRPr>
          </a:p>
          <a:p>
            <a:pPr marL="742950" lvl="1" indent="-285750">
              <a:buFont typeface="Arial"/>
              <a:buChar char="•"/>
            </a:pPr>
            <a:r>
              <a:rPr lang="en-US" sz="1290" kern="50">
                <a:solidFill>
                  <a:srgbClr val="1F1F1F"/>
                </a:solidFill>
                <a:effectLst/>
                <a:latin typeface="Times New Roman" panose="02020603050405020304" pitchFamily="18" charset="0"/>
                <a:ea typeface="AR PL UMing HK"/>
                <a:cs typeface="Lohit Hindi"/>
              </a:rPr>
              <a:t>A study investigated if structured exercises with jaw mobilizing devices would improve mouth opening and quality of life in head and neck cancer patients who experience limited jaw opening (trismus) as a side effect of radiotherapy. Patients who exercised showed significantly better improvement in mouth opening and reported fewer trismus-related symptoms and better overall quality of life after two years compared to a control group, suggesting this exercise program to be an effective long-term treatment for trismus in these patients.</a:t>
            </a:r>
            <a:endParaRPr lang="en" sz="1290" u="sng">
              <a:ea typeface="Calibri"/>
              <a:cs typeface="Calibri"/>
            </a:endParaRPr>
          </a:p>
          <a:p>
            <a:endParaRPr lang="en" sz="1290" u="sng">
              <a:solidFill>
                <a:srgbClr val="003366"/>
              </a:solidFill>
              <a:ea typeface="Calibri"/>
              <a:cs typeface="Calibri"/>
            </a:endParaRPr>
          </a:p>
          <a:p>
            <a:pPr marL="285750" indent="-285750">
              <a:buFont typeface="Arial"/>
              <a:buChar char="•"/>
            </a:pPr>
            <a:r>
              <a:rPr lang="en" sz="1290">
                <a:solidFill>
                  <a:srgbClr val="333333"/>
                </a:solidFill>
                <a:ea typeface="Calibri"/>
                <a:cs typeface="Calibri"/>
              </a:rPr>
              <a:t>[2] </a:t>
            </a:r>
            <a:r>
              <a:rPr lang="en" sz="1290">
                <a:solidFill>
                  <a:srgbClr val="000000"/>
                </a:solidFill>
                <a:ea typeface="Calibri"/>
                <a:cs typeface="Calibri"/>
              </a:rPr>
              <a:t>Charters E, Dunn M, Cheng K, Aung V, Mukherjee P, Froggatt C, Dusseldorp JR, Clark JR, “Trismus therapy devices: A systematic review,” Oral Oncology, Volume 126, 2022, 105728, ISSN 1368-8375, </a:t>
            </a:r>
            <a:r>
              <a:rPr lang="en" sz="1290" u="sng">
                <a:solidFill>
                  <a:srgbClr val="003366"/>
                </a:solidFill>
                <a:ea typeface="Calibri"/>
                <a:cs typeface="Calibri"/>
                <a:hlinkClick r:id="rId3"/>
              </a:rPr>
              <a:t>https://doi.org/10.1016/j.oraloncology.2022.105728</a:t>
            </a:r>
            <a:r>
              <a:rPr lang="en" sz="1290">
                <a:solidFill>
                  <a:srgbClr val="000000"/>
                </a:solidFill>
                <a:ea typeface="Calibri"/>
                <a:cs typeface="Calibri"/>
              </a:rPr>
              <a:t>.</a:t>
            </a:r>
          </a:p>
          <a:p>
            <a:pPr marL="742950" lvl="1" indent="-285750">
              <a:buFont typeface="Arial"/>
              <a:buChar char="•"/>
            </a:pPr>
            <a:r>
              <a:rPr lang="en-US" sz="1290" kern="50">
                <a:solidFill>
                  <a:srgbClr val="000000"/>
                </a:solidFill>
                <a:effectLst/>
                <a:latin typeface="Times New Roman" panose="02020603050405020304" pitchFamily="18" charset="0"/>
                <a:ea typeface="AR PL UMing HK"/>
                <a:cs typeface="Lohit Hindi"/>
              </a:rPr>
              <a:t>A two-year study showed that head and neck cancer patients who did structured exercises with jaw mobilizing devices after radiation treatment had significantly better long-term jaw opening and fewer symptoms like trouble eating and speaking compared to patients who didn't exercise. This suggests these exercises can be a valuable treatment for radiation-induced jaw limitations, improving patients' quality of life.</a:t>
            </a:r>
            <a:endParaRPr lang="en" sz="1290">
              <a:cs typeface="Calibri" panose="020F0502020204030204"/>
            </a:endParaRPr>
          </a:p>
          <a:p>
            <a:endParaRPr lang="en" sz="1290">
              <a:solidFill>
                <a:srgbClr val="000000"/>
              </a:solidFill>
              <a:ea typeface="Calibri"/>
              <a:cs typeface="Calibri"/>
            </a:endParaRPr>
          </a:p>
          <a:p>
            <a:pPr marL="285750" indent="-285750">
              <a:buFont typeface="Arial"/>
              <a:buChar char="•"/>
            </a:pPr>
            <a:r>
              <a:rPr lang="en" sz="1290">
                <a:solidFill>
                  <a:srgbClr val="333333"/>
                </a:solidFill>
                <a:ea typeface="Calibri"/>
                <a:cs typeface="Calibri"/>
              </a:rPr>
              <a:t>[3] </a:t>
            </a:r>
            <a:r>
              <a:rPr lang="en" sz="1290">
                <a:solidFill>
                  <a:srgbClr val="3A3A3A"/>
                </a:solidFill>
                <a:ea typeface="Calibri"/>
                <a:cs typeface="Calibri"/>
              </a:rPr>
              <a:t>Daniel Buchbinder, Robert B. Currivan, Andrew J. Kaplan, Mark L. Urken, “Mobilization regimens for the prevention of jaw hypomobility in the radiated patient: A comparison of three techniques,” Journal of Oral and Maxillofacial Surgery, Volume 51, Issue 8, 1993, Pages 863-867, ISSN 0278-2391, </a:t>
            </a:r>
            <a:r>
              <a:rPr lang="en" sz="1290">
                <a:solidFill>
                  <a:srgbClr val="3A3A3A"/>
                </a:solidFill>
                <a:ea typeface="Calibri"/>
                <a:cs typeface="Calibri"/>
                <a:hlinkClick r:id="rId4"/>
              </a:rPr>
              <a:t>https://doi.org/10.1016/S0278-2391(10)80104-1</a:t>
            </a:r>
            <a:r>
              <a:rPr lang="en" sz="1290">
                <a:solidFill>
                  <a:srgbClr val="3A3A3A"/>
                </a:solidFill>
                <a:ea typeface="Calibri"/>
                <a:cs typeface="Calibri"/>
              </a:rPr>
              <a:t>.</a:t>
            </a:r>
          </a:p>
          <a:p>
            <a:pPr marL="742950" lvl="1" indent="-285750">
              <a:buFont typeface="Arial"/>
              <a:buChar char="•"/>
            </a:pPr>
            <a:r>
              <a:rPr lang="en-US" sz="1290" kern="50">
                <a:solidFill>
                  <a:srgbClr val="1F1F1F"/>
                </a:solidFill>
                <a:effectLst/>
                <a:latin typeface="Times New Roman" panose="02020603050405020304" pitchFamily="18" charset="0"/>
                <a:ea typeface="AR PL UMing HK"/>
                <a:cs typeface="Lohit Hindi"/>
              </a:rPr>
              <a:t>Researchers compared jaw exercises with tongue depressors or a Therabite device to improve jaw mobility in radiated head and neck cancer patients. After ten weeks, the Therabite group showed significantly greater improvement and continued to gain mobility throughout the study, while the other groups plateaued after four weeks. Patients using Therabite also reported feeling more in control and compliant with the exercises, suggesting it may be a more effective treatment for radiation-induced jaw limitations.</a:t>
            </a:r>
            <a:endParaRPr lang="en" sz="1290">
              <a:cs typeface="Calibri" panose="020F0502020204030204"/>
            </a:endParaRPr>
          </a:p>
          <a:p>
            <a:endParaRPr lang="en" sz="1290">
              <a:solidFill>
                <a:srgbClr val="000000"/>
              </a:solidFill>
              <a:ea typeface="Calibri"/>
              <a:cs typeface="Calibri"/>
            </a:endParaRPr>
          </a:p>
          <a:p>
            <a:pPr marL="285750" indent="-285750">
              <a:buFont typeface="Arial"/>
              <a:buChar char="•"/>
            </a:pPr>
            <a:r>
              <a:rPr lang="en" sz="1290">
                <a:solidFill>
                  <a:srgbClr val="333333"/>
                </a:solidFill>
                <a:ea typeface="Calibri"/>
                <a:cs typeface="Calibri"/>
              </a:rPr>
              <a:t>[4] </a:t>
            </a:r>
            <a:r>
              <a:rPr lang="en" sz="1290">
                <a:solidFill>
                  <a:srgbClr val="000000"/>
                </a:solidFill>
                <a:ea typeface="Calibri"/>
                <a:cs typeface="Calibri"/>
              </a:rPr>
              <a:t>Emma Charters, Jamie Loy, Raymond Wu, Kai Cheng, Masako Dunn, Sarah Davies, Jonathan Clark, “Feasibility study of intensive intervention using novel trismus device during adjuvant radiation for head and neck cancer: RestorabiteTM,” Oral Oncology, Volume 146, 2023, 106558, ISSN 1368-8375, https://doi.org/10.1016/j.oraloncology.2023.106558. ‌</a:t>
            </a:r>
          </a:p>
          <a:p>
            <a:pPr marL="742950" lvl="1" indent="-285750">
              <a:buFont typeface="Arial"/>
              <a:buChar char="•"/>
            </a:pPr>
            <a:r>
              <a:rPr lang="en-US" sz="1290" kern="50">
                <a:solidFill>
                  <a:srgbClr val="1F1F1F"/>
                </a:solidFill>
                <a:effectLst/>
                <a:latin typeface="Times New Roman" panose="02020603050405020304" pitchFamily="18" charset="0"/>
                <a:ea typeface="Times New Roman" panose="02020603050405020304" pitchFamily="18" charset="0"/>
                <a:cs typeface="Times New Roman" panose="02020603050405020304" pitchFamily="18" charset="0"/>
              </a:rPr>
              <a:t>This pilot study investigated a new 3D-printed jaw stretching device called </a:t>
            </a:r>
            <a:r>
              <a:rPr lang="en-US" sz="1290" kern="50" err="1">
                <a:solidFill>
                  <a:srgbClr val="1F1F1F"/>
                </a:solidFill>
                <a:effectLst/>
                <a:latin typeface="Times New Roman" panose="02020603050405020304" pitchFamily="18" charset="0"/>
                <a:ea typeface="Times New Roman" panose="02020603050405020304" pitchFamily="18" charset="0"/>
                <a:cs typeface="Times New Roman" panose="02020603050405020304" pitchFamily="18" charset="0"/>
              </a:rPr>
              <a:t>RestorabiteTM</a:t>
            </a:r>
            <a:r>
              <a:rPr lang="en-US" sz="1290" kern="50">
                <a:solidFill>
                  <a:srgbClr val="1F1F1F"/>
                </a:solidFill>
                <a:effectLst/>
                <a:latin typeface="Times New Roman" panose="02020603050405020304" pitchFamily="18" charset="0"/>
                <a:ea typeface="Times New Roman" panose="02020603050405020304" pitchFamily="18" charset="0"/>
                <a:cs typeface="Times New Roman" panose="02020603050405020304" pitchFamily="18" charset="0"/>
              </a:rPr>
              <a:t> for patients with head and neck cancer who experience limited jaw opening (trismus) after surgery and before radiation therapy. The device applies a regulated force to improve jaw mobility and patients were followed for 6 months. The study showed good patient adherence, significant improvement in jaw opening, and improved quality of life. Future studies will explore improving adherence during radiation and determine the optimal force for individual patients.</a:t>
            </a:r>
            <a:endParaRPr lang="en-US" sz="1290" kern="50">
              <a:effectLst/>
              <a:latin typeface="Times New Roman" panose="02020603050405020304" pitchFamily="18" charset="0"/>
              <a:ea typeface="AR PL UMing HK"/>
              <a:cs typeface="Lohit Hindi"/>
            </a:endParaRPr>
          </a:p>
        </p:txBody>
      </p:sp>
      <p:sp>
        <p:nvSpPr>
          <p:cNvPr id="3" name="TextBox 2">
            <a:extLst>
              <a:ext uri="{FF2B5EF4-FFF2-40B4-BE49-F238E27FC236}">
                <a16:creationId xmlns:a16="http://schemas.microsoft.com/office/drawing/2014/main" id="{21F7837B-8C47-9A29-57BE-6093324EB0C2}"/>
              </a:ext>
            </a:extLst>
          </p:cNvPr>
          <p:cNvSpPr txBox="1"/>
          <p:nvPr/>
        </p:nvSpPr>
        <p:spPr>
          <a:xfrm>
            <a:off x="11304784" y="6489842"/>
            <a:ext cx="8872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Shilo: 7</a:t>
            </a:r>
          </a:p>
        </p:txBody>
      </p:sp>
    </p:spTree>
    <p:extLst>
      <p:ext uri="{BB962C8B-B14F-4D97-AF65-F5344CB8AC3E}">
        <p14:creationId xmlns:p14="http://schemas.microsoft.com/office/powerpoint/2010/main" val="422527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37985F0-C41F-1042-A4A9-4A3B39F00886}"/>
              </a:ext>
            </a:extLst>
          </p:cNvPr>
          <p:cNvSpPr>
            <a:spLocks noGrp="1"/>
          </p:cNvSpPr>
          <p:nvPr>
            <p:ph type="title"/>
          </p:nvPr>
        </p:nvSpPr>
        <p:spPr>
          <a:xfrm>
            <a:off x="838200" y="365125"/>
            <a:ext cx="9705975" cy="979488"/>
          </a:xfrm>
        </p:spPr>
        <p:txBody>
          <a:bodyPr>
            <a:normAutofit/>
          </a:bodyPr>
          <a:lstStyle/>
          <a:p>
            <a:pPr algn="l"/>
            <a:r>
              <a:rPr lang="en-US" sz="4600" b="1">
                <a:latin typeface="Arial"/>
                <a:cs typeface="Arial"/>
              </a:rPr>
              <a:t>Literature Review: pt 2</a:t>
            </a:r>
            <a:r>
              <a:rPr lang="en-US" sz="4600">
                <a:latin typeface="Arial"/>
                <a:cs typeface="Arial"/>
              </a:rPr>
              <a:t> (Nathan)</a:t>
            </a:r>
            <a:endParaRPr lang="en-US" sz="4600" b="1"/>
          </a:p>
        </p:txBody>
      </p:sp>
      <p:sp>
        <p:nvSpPr>
          <p:cNvPr id="2" name="TextBox 1">
            <a:extLst>
              <a:ext uri="{FF2B5EF4-FFF2-40B4-BE49-F238E27FC236}">
                <a16:creationId xmlns:a16="http://schemas.microsoft.com/office/drawing/2014/main" id="{0E42BDA1-6C5B-6191-AC06-2498632E7DF2}"/>
              </a:ext>
            </a:extLst>
          </p:cNvPr>
          <p:cNvSpPr txBox="1"/>
          <p:nvPr/>
        </p:nvSpPr>
        <p:spPr>
          <a:xfrm>
            <a:off x="1" y="1481191"/>
            <a:ext cx="1219199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Times New Roman"/>
                <a:ea typeface="+mn-lt"/>
                <a:cs typeface="+mn-lt"/>
              </a:rPr>
              <a:t>[6] J. B. Park and R. S. Lakes, </a:t>
            </a:r>
            <a:r>
              <a:rPr lang="en-US" sz="1600" i="1">
                <a:latin typeface="Times New Roman"/>
                <a:ea typeface="+mn-lt"/>
                <a:cs typeface="+mn-lt"/>
              </a:rPr>
              <a:t>Biomaterials: An Introduction</a:t>
            </a:r>
            <a:r>
              <a:rPr lang="en-US" sz="1600">
                <a:latin typeface="Times New Roman"/>
                <a:ea typeface="+mn-lt"/>
                <a:cs typeface="+mn-lt"/>
              </a:rPr>
              <a:t>. New York, NY: Springer, 2010. </a:t>
            </a:r>
            <a:endParaRPr lang="en-US" sz="1600">
              <a:latin typeface="Times New Roman"/>
              <a:ea typeface="Calibri" panose="020F0502020204030204"/>
              <a:cs typeface="Calibri" panose="020F0502020204030204"/>
            </a:endParaRPr>
          </a:p>
          <a:p>
            <a:pPr marL="742950" lvl="1" indent="-285750">
              <a:buFont typeface="Courier New"/>
              <a:buChar char="o"/>
            </a:pPr>
            <a:r>
              <a:rPr lang="en-US" sz="1600" kern="50">
                <a:effectLst/>
                <a:latin typeface="Times New Roman" panose="02020603050405020304" pitchFamily="18" charset="0"/>
                <a:ea typeface="AR PL UMing HK"/>
                <a:cs typeface="Lohit Hindi"/>
              </a:rPr>
              <a:t>This textbook focuses on the biocompatibility of various materials, degradation and science. The source focuses on the major materials (ceramics, metals, and polymers) in a biomedical context, highlighting the various uses of these different materials and their strengths and weaknesses in their application. For this project, the chapters focusing on polymers are the most important, as many 3D printing filaments are considered polymers of some kind. </a:t>
            </a:r>
            <a:endParaRPr lang="en-US" sz="1600">
              <a:latin typeface="Times New Roman"/>
              <a:ea typeface="Calibri" panose="020F0502020204030204"/>
              <a:cs typeface="Calibri" panose="020F0502020204030204"/>
            </a:endParaRPr>
          </a:p>
          <a:p>
            <a:pPr lvl="1"/>
            <a:endParaRPr lang="en-US" sz="1600">
              <a:latin typeface="Times New Roman"/>
              <a:ea typeface="+mn-lt"/>
              <a:cs typeface="+mn-lt"/>
            </a:endParaRPr>
          </a:p>
          <a:p>
            <a:pPr marL="285750" indent="-285750">
              <a:buFont typeface="Arial"/>
              <a:buChar char="•"/>
            </a:pPr>
            <a:r>
              <a:rPr lang="en-US" sz="1600">
                <a:latin typeface="Times New Roman"/>
                <a:ea typeface="+mn-lt"/>
                <a:cs typeface="+mn-lt"/>
              </a:rPr>
              <a:t>[7] D. </a:t>
            </a:r>
            <a:r>
              <a:rPr lang="en-US" sz="1600" err="1">
                <a:latin typeface="Times New Roman"/>
                <a:ea typeface="+mn-lt"/>
                <a:cs typeface="+mn-lt"/>
              </a:rPr>
              <a:t>Dharavath</a:t>
            </a:r>
            <a:r>
              <a:rPr lang="en-US" sz="1600">
                <a:latin typeface="Times New Roman"/>
                <a:ea typeface="+mn-lt"/>
                <a:cs typeface="+mn-lt"/>
              </a:rPr>
              <a:t> and R. Maddi, “ISO standards of Medical Devices,” World Journal of Current Medical and Pharmaceutical Research, </a:t>
            </a:r>
            <a:r>
              <a:rPr lang="en-US" sz="1600">
                <a:latin typeface="Times New Roman"/>
                <a:ea typeface="+mn-lt"/>
                <a:cs typeface="+mn-lt"/>
                <a:hlinkClick r:id="rId2"/>
              </a:rPr>
              <a:t>https://wjcmpr.com/index.php/journal/article/view/213</a:t>
            </a:r>
            <a:endParaRPr lang="en-US" sz="1600">
              <a:latin typeface="Times New Roman"/>
              <a:ea typeface="Calibri" panose="020F0502020204030204"/>
              <a:cs typeface="Calibri" panose="020F0502020204030204"/>
            </a:endParaRPr>
          </a:p>
          <a:p>
            <a:pPr marL="742950" lvl="1" indent="-285750">
              <a:buFont typeface="Courier New"/>
              <a:buChar char="o"/>
            </a:pPr>
            <a:r>
              <a:rPr lang="en-US" sz="1600" kern="50">
                <a:effectLst/>
                <a:latin typeface="Times New Roman" panose="02020603050405020304" pitchFamily="18" charset="0"/>
                <a:ea typeface="AR PL UMing HK"/>
                <a:cs typeface="Lohit Hindi"/>
              </a:rPr>
              <a:t>The medical article displays the various categories of the ISO safety standards and how biomedical devices are classified under such a system. These safety standards give our team clear insight into how meticulous we must be when designing this product to have a device that will not cause any harm or biological damage to the patient.</a:t>
            </a:r>
            <a:endParaRPr lang="en-US" sz="1600">
              <a:latin typeface="Times New Roman"/>
              <a:ea typeface="Calibri" panose="020F0502020204030204"/>
              <a:cs typeface="Calibri" panose="020F0502020204030204"/>
            </a:endParaRPr>
          </a:p>
          <a:p>
            <a:pPr lvl="1"/>
            <a:endParaRPr lang="en-US" sz="1600">
              <a:latin typeface="Times New Roman"/>
              <a:ea typeface="+mn-lt"/>
              <a:cs typeface="+mn-lt"/>
            </a:endParaRPr>
          </a:p>
          <a:p>
            <a:pPr marL="285750" indent="-285750">
              <a:buFont typeface="Arial"/>
              <a:buChar char="•"/>
            </a:pPr>
            <a:r>
              <a:rPr lang="en-US" sz="1600">
                <a:latin typeface="Times New Roman"/>
                <a:ea typeface="+mn-lt"/>
                <a:cs typeface="+mn-lt"/>
              </a:rPr>
              <a:t>[8] M. Jeong et al., “Materials and applications of 3D printing technology in Dentistry: An overview,” MDPI, </a:t>
            </a:r>
            <a:r>
              <a:rPr lang="en-US" sz="1600">
                <a:latin typeface="Times New Roman"/>
                <a:ea typeface="+mn-lt"/>
                <a:cs typeface="+mn-lt"/>
                <a:hlinkClick r:id="rId3"/>
              </a:rPr>
              <a:t>https://www.mdpi.com/2304-6767/12/1/1</a:t>
            </a:r>
            <a:endParaRPr lang="en-US" sz="1600">
              <a:latin typeface="Times New Roman"/>
              <a:ea typeface="Calibri" panose="020F0502020204030204"/>
              <a:cs typeface="Calibri" panose="020F0502020204030204"/>
            </a:endParaRPr>
          </a:p>
          <a:p>
            <a:pPr marL="742950" lvl="1" indent="-285750">
              <a:buFont typeface="Courier New"/>
              <a:buChar char="o"/>
            </a:pPr>
            <a:r>
              <a:rPr lang="en-US" sz="1600" kern="50">
                <a:effectLst/>
                <a:latin typeface="Times New Roman" panose="02020603050405020304" pitchFamily="18" charset="0"/>
                <a:ea typeface="AR PL UMing HK"/>
                <a:cs typeface="Lohit Hindi"/>
              </a:rPr>
              <a:t>This document highlights the current state of 3D printing with regards to dental procedures and products. As our device deals with the inside of the human mouth, some details regarding the landscape of 3D printing with regards to the mouth could help provide some examples of different compatible materials to use.</a:t>
            </a:r>
            <a:endParaRPr lang="en-US" sz="1600">
              <a:latin typeface="Times New Roman"/>
              <a:ea typeface="Calibri" panose="020F0502020204030204"/>
              <a:cs typeface="Calibri" panose="020F0502020204030204"/>
            </a:endParaRPr>
          </a:p>
          <a:p>
            <a:pPr lvl="1"/>
            <a:endParaRPr lang="en-US" sz="1600">
              <a:latin typeface="Times New Roman"/>
              <a:ea typeface="+mn-lt"/>
              <a:cs typeface="+mn-lt"/>
            </a:endParaRPr>
          </a:p>
          <a:p>
            <a:pPr marL="285750" indent="-285750">
              <a:buFont typeface="Arial"/>
              <a:buChar char="•"/>
            </a:pPr>
            <a:r>
              <a:rPr lang="en-US" sz="1600">
                <a:latin typeface="Times New Roman"/>
                <a:ea typeface="+mn-lt"/>
                <a:cs typeface="+mn-lt"/>
              </a:rPr>
              <a:t>[9] “Biocompatible 3D resins for medical devices,” 3Dresyns, </a:t>
            </a:r>
            <a:r>
              <a:rPr lang="en-US" sz="1600">
                <a:latin typeface="Times New Roman"/>
                <a:ea typeface="+mn-lt"/>
                <a:cs typeface="+mn-lt"/>
                <a:hlinkClick r:id="rId4"/>
              </a:rPr>
              <a:t>https://www.3dresyns.com/pages/bio-compatible-3dresyns</a:t>
            </a:r>
            <a:endParaRPr lang="en-US" sz="1600">
              <a:latin typeface="Times New Roman"/>
              <a:ea typeface="Calibri" panose="020F0502020204030204"/>
              <a:cs typeface="Calibri" panose="020F0502020204030204"/>
            </a:endParaRPr>
          </a:p>
          <a:p>
            <a:pPr marL="742950" lvl="1" indent="-285750">
              <a:buFont typeface="Courier New"/>
              <a:buChar char="o"/>
            </a:pPr>
            <a:r>
              <a:rPr lang="en-US" sz="1600" kern="50">
                <a:effectLst/>
                <a:latin typeface="Times New Roman"/>
                <a:ea typeface="Calibri" panose="020F0502020204030204"/>
                <a:cs typeface="Calibri" panose="020F0502020204030204"/>
              </a:rPr>
              <a:t>T</a:t>
            </a:r>
            <a:r>
              <a:rPr lang="en-US" sz="1600" kern="50">
                <a:effectLst/>
                <a:latin typeface="Times New Roman" panose="02020603050405020304" pitchFamily="18" charset="0"/>
                <a:ea typeface="AR PL UMing HK"/>
                <a:cs typeface="Lohit Hindi"/>
              </a:rPr>
              <a:t>his document gives us additional references regarding different 3D printing material that is considered biocompatible. However, this article focuses more on biocompatible resins rather than more common type known as filaments</a:t>
            </a:r>
            <a:endParaRPr lang="en-US" sz="1600">
              <a:latin typeface="Times New Roman"/>
              <a:ea typeface="Calibri" panose="020F0502020204030204"/>
              <a:cs typeface="Calibri" panose="020F0502020204030204"/>
            </a:endParaRPr>
          </a:p>
        </p:txBody>
      </p:sp>
      <p:sp>
        <p:nvSpPr>
          <p:cNvPr id="4" name="TextBox 3">
            <a:extLst>
              <a:ext uri="{FF2B5EF4-FFF2-40B4-BE49-F238E27FC236}">
                <a16:creationId xmlns:a16="http://schemas.microsoft.com/office/drawing/2014/main" id="{337D5A16-8C13-0EA8-20B4-E7915A6C2693}"/>
              </a:ext>
            </a:extLst>
          </p:cNvPr>
          <p:cNvSpPr txBox="1"/>
          <p:nvPr/>
        </p:nvSpPr>
        <p:spPr>
          <a:xfrm>
            <a:off x="11019034" y="6489842"/>
            <a:ext cx="11729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Nathan: 8</a:t>
            </a:r>
          </a:p>
        </p:txBody>
      </p:sp>
    </p:spTree>
    <p:extLst>
      <p:ext uri="{BB962C8B-B14F-4D97-AF65-F5344CB8AC3E}">
        <p14:creationId xmlns:p14="http://schemas.microsoft.com/office/powerpoint/2010/main" val="1075100621"/>
      </p:ext>
    </p:extLst>
  </p:cSld>
  <p:clrMapOvr>
    <a:masterClrMapping/>
  </p:clrMapOvr>
</p:sld>
</file>

<file path=ppt/theme/theme1.xml><?xml version="1.0" encoding="utf-8"?>
<a:theme xmlns:a="http://schemas.openxmlformats.org/drawingml/2006/main" name="Office Theme">
  <a:themeElements>
    <a:clrScheme name="Custom 1">
      <a:dk1>
        <a:srgbClr val="003366"/>
      </a:dk1>
      <a:lt1>
        <a:sysClr val="window" lastClr="FFFFFF"/>
      </a:lt1>
      <a:dk2>
        <a:srgbClr val="B1541D"/>
      </a:dk2>
      <a:lt2>
        <a:srgbClr val="C3B8B2"/>
      </a:lt2>
      <a:accent1>
        <a:srgbClr val="F47722"/>
      </a:accent1>
      <a:accent2>
        <a:srgbClr val="FBB040"/>
      </a:accent2>
      <a:accent3>
        <a:srgbClr val="0066B3"/>
      </a:accent3>
      <a:accent4>
        <a:srgbClr val="009DDC"/>
      </a:accent4>
      <a:accent5>
        <a:srgbClr val="00ACA5"/>
      </a:accent5>
      <a:accent6>
        <a:srgbClr val="FFD200"/>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U FCB Template" id="{B1209E5C-EC2F-4AA8-9123-312E89791AB0}" vid="{D287FF1B-2816-4E45-BFFC-304493C9BE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AA294FAA464C47BE50DA13D622A3B4" ma:contentTypeVersion="15" ma:contentTypeDescription="Create a new document." ma:contentTypeScope="" ma:versionID="6d33671665bb91591744b2b2194a2f9d">
  <xsd:schema xmlns:xsd="http://www.w3.org/2001/XMLSchema" xmlns:xs="http://www.w3.org/2001/XMLSchema" xmlns:p="http://schemas.microsoft.com/office/2006/metadata/properties" xmlns:ns2="9e2af165-ec9c-4ad2-b335-315480fd5b02" xmlns:ns3="ee7af416-fd08-4c05-917f-587071341363" targetNamespace="http://schemas.microsoft.com/office/2006/metadata/properties" ma:root="true" ma:fieldsID="9aafdb92db7f25dcc7219188e7052b73" ns2:_="" ns3:_="">
    <xsd:import namespace="9e2af165-ec9c-4ad2-b335-315480fd5b02"/>
    <xsd:import namespace="ee7af416-fd08-4c05-917f-5870713413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2af165-ec9c-4ad2-b335-315480fd5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7af416-fd08-4c05-917f-58707134136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fa7bbb-872b-410f-96f8-6962097a1b20}" ma:internalName="TaxCatchAll" ma:showField="CatchAllData" ma:web="ee7af416-fd08-4c05-917f-58707134136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2af165-ec9c-4ad2-b335-315480fd5b02">
      <Terms xmlns="http://schemas.microsoft.com/office/infopath/2007/PartnerControls"/>
    </lcf76f155ced4ddcb4097134ff3c332f>
    <TaxCatchAll xmlns="ee7af416-fd08-4c05-917f-587071341363" xsi:nil="true"/>
  </documentManagement>
</p:properties>
</file>

<file path=customXml/itemProps1.xml><?xml version="1.0" encoding="utf-8"?>
<ds:datastoreItem xmlns:ds="http://schemas.openxmlformats.org/officeDocument/2006/customXml" ds:itemID="{5EBB4014-C59A-4763-8DB5-3F8529BE23CB}">
  <ds:schemaRefs>
    <ds:schemaRef ds:uri="http://schemas.microsoft.com/sharepoint/v3/contenttype/forms"/>
  </ds:schemaRefs>
</ds:datastoreItem>
</file>

<file path=customXml/itemProps2.xml><?xml version="1.0" encoding="utf-8"?>
<ds:datastoreItem xmlns:ds="http://schemas.openxmlformats.org/officeDocument/2006/customXml" ds:itemID="{D253E9C0-6C28-40B0-AA83-82D34A5762F9}">
  <ds:schemaRefs>
    <ds:schemaRef ds:uri="9e2af165-ec9c-4ad2-b335-315480fd5b02"/>
    <ds:schemaRef ds:uri="ee7af416-fd08-4c05-917f-5870713413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BCA58E-60B2-4776-9618-579F13D333AC}">
  <ds:schemaRefs>
    <ds:schemaRef ds:uri="http://schemas.microsoft.com/office/2006/metadata/properties"/>
    <ds:schemaRef ds:uri="http://purl.org/dc/terms/"/>
    <ds:schemaRef ds:uri="http://schemas.microsoft.com/office/2006/documentManagement/types"/>
    <ds:schemaRef ds:uri="http://purl.org/dc/elements/1.1/"/>
    <ds:schemaRef ds:uri="http://schemas.microsoft.com/office/infopath/2007/PartnerControls"/>
    <ds:schemaRef ds:uri="ee7af416-fd08-4c05-917f-587071341363"/>
    <ds:schemaRef ds:uri="http://schemas.openxmlformats.org/package/2006/metadata/core-properties"/>
    <ds:schemaRef ds:uri="9e2af165-ec9c-4ad2-b335-315480fd5b0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NAU FCB Template</Template>
  <TotalTime>0</TotalTime>
  <Words>6309</Words>
  <Application>Microsoft Office PowerPoint</Application>
  <PresentationFormat>Widescreen</PresentationFormat>
  <Paragraphs>632</Paragraphs>
  <Slides>53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Aptos</vt:lpstr>
      <vt:lpstr>Arial MT Black</vt:lpstr>
      <vt:lpstr>Arial,Sans-Serif</vt:lpstr>
      <vt:lpstr>Courier New,monospace</vt:lpstr>
      <vt:lpstr>Arial</vt:lpstr>
      <vt:lpstr>Calibri</vt:lpstr>
      <vt:lpstr>Cambria Math</vt:lpstr>
      <vt:lpstr>Courier New</vt:lpstr>
      <vt:lpstr>Segoe UI</vt:lpstr>
      <vt:lpstr>Times New Roman</vt:lpstr>
      <vt:lpstr>Office Theme</vt:lpstr>
      <vt:lpstr>Project TrisPrint</vt:lpstr>
      <vt:lpstr>Project Description: TrisPrint Team </vt:lpstr>
      <vt:lpstr>Background</vt:lpstr>
      <vt:lpstr>Benchmarking</vt:lpstr>
      <vt:lpstr>Design Requirements:  Customer Requirements</vt:lpstr>
      <vt:lpstr>Design Requirements:  Engineering Requirements</vt:lpstr>
      <vt:lpstr>Design Requirements:  Correlations</vt:lpstr>
      <vt:lpstr>Literature Review: pt 1 (Shilo)</vt:lpstr>
      <vt:lpstr>Literature Review: pt 2 (Nathan)</vt:lpstr>
      <vt:lpstr>Literature Review: pt 3 (Cassina)</vt:lpstr>
      <vt:lpstr>Literature Review: pt 4 (Carter)</vt:lpstr>
      <vt:lpstr>Mathematical Modeling - Muscle</vt:lpstr>
      <vt:lpstr>Mathematical Modeling – Manufacturing </vt:lpstr>
      <vt:lpstr>Mathematical Modeling - Dental</vt:lpstr>
      <vt:lpstr>Mathematical Modeling - Lever Properties</vt:lpstr>
      <vt:lpstr>Black Box Model</vt:lpstr>
      <vt:lpstr>Functional Decomposition</vt:lpstr>
      <vt:lpstr>Concept Generation:  Pressure Measurement </vt:lpstr>
      <vt:lpstr>Concept Generation: Mouth Pieces</vt:lpstr>
      <vt:lpstr>Concept Generation: Mechanical Movement</vt:lpstr>
      <vt:lpstr>Concept Generation: Compliant Springs</vt:lpstr>
      <vt:lpstr>Alternative Designs</vt:lpstr>
      <vt:lpstr>Concept Evaluation</vt:lpstr>
      <vt:lpstr>Concept Evaluation: Decision Matrix</vt:lpstr>
      <vt:lpstr>Bill of Materials</vt:lpstr>
      <vt:lpstr>Bill of Materials</vt:lpstr>
      <vt:lpstr>Budget</vt:lpstr>
      <vt:lpstr>Schedule</vt:lpstr>
      <vt:lpstr>Gantt Chart</vt:lpstr>
      <vt:lpstr>Design Validation &amp; Prototyping</vt:lpstr>
      <vt:lpstr>PowerPoint Presentation</vt:lpstr>
      <vt:lpstr>PowerPoint Presentation</vt:lpstr>
      <vt:lpstr>PowerPoint Presentation</vt:lpstr>
      <vt:lpstr>Engineering Calculations &amp; Tools</vt:lpstr>
      <vt:lpstr>Final Hardware - CAD</vt:lpstr>
      <vt:lpstr>Progression to Final Iteration</vt:lpstr>
      <vt:lpstr>Final Testing Plan</vt:lpstr>
      <vt:lpstr>PowerPoint Presentation</vt:lpstr>
      <vt:lpstr>PowerPoint Presentation</vt:lpstr>
      <vt:lpstr>Ex.1: Mouthpiece Bending Results</vt:lpstr>
      <vt:lpstr>Ex.2: Spring Elongation Testing</vt:lpstr>
      <vt:lpstr>Spring Elongation Results</vt:lpstr>
      <vt:lpstr>Spring Elongation Results</vt:lpstr>
      <vt:lpstr>Ex.3: Gear Shear Test</vt:lpstr>
      <vt:lpstr>Ex.4: Printing Calibration Testing</vt:lpstr>
      <vt:lpstr>Ex.5: Measurement Testing - Ruler</vt:lpstr>
      <vt:lpstr>Ex.5: Measurement Testing - Spring</vt:lpstr>
      <vt:lpstr>Additional Test: Material Tensile Test</vt:lpstr>
      <vt:lpstr>Additional Test: Material Tensile Test</vt:lpstr>
      <vt:lpstr>Additional Test: Model Skull</vt:lpstr>
      <vt:lpstr>Future Work</vt:lpstr>
      <vt:lpstr>Thank you!  Questions?</vt:lpstr>
      <vt:lpstr>References: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Antoinette Karin Scherer-Reutimann</dc:creator>
  <cp:lastModifiedBy>Nathan Mark Bastidas</cp:lastModifiedBy>
  <cp:revision>35</cp:revision>
  <dcterms:created xsi:type="dcterms:W3CDTF">2018-08-21T17:51:04Z</dcterms:created>
  <dcterms:modified xsi:type="dcterms:W3CDTF">2024-12-05T04:27:28Z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0x010100D3AA294FAA464C47BE50DA13D622A3B4</vt:lpwstr>
  </property>
  <property fmtid="{D5CDD505-2E9C-101B-9397-08002B2CF9AE}" pid="3" name="MediaServiceImageTags">
    <vt:lpwstr/>
  </property>
</Properties>
</file>